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69" r:id="rId2"/>
    <p:sldId id="257" r:id="rId3"/>
    <p:sldId id="282" r:id="rId4"/>
    <p:sldId id="304" r:id="rId5"/>
    <p:sldId id="308" r:id="rId6"/>
    <p:sldId id="295" r:id="rId7"/>
    <p:sldId id="314" r:id="rId8"/>
    <p:sldId id="311" r:id="rId9"/>
    <p:sldId id="278" r:id="rId10"/>
    <p:sldId id="286" r:id="rId11"/>
    <p:sldId id="293" r:id="rId12"/>
    <p:sldId id="266" r:id="rId13"/>
    <p:sldId id="291" r:id="rId14"/>
    <p:sldId id="292" r:id="rId15"/>
    <p:sldId id="310" r:id="rId16"/>
    <p:sldId id="283" r:id="rId17"/>
    <p:sldId id="294" r:id="rId18"/>
    <p:sldId id="307" r:id="rId19"/>
    <p:sldId id="297" r:id="rId20"/>
    <p:sldId id="296" r:id="rId21"/>
    <p:sldId id="301" r:id="rId22"/>
    <p:sldId id="299" r:id="rId23"/>
    <p:sldId id="271" r:id="rId24"/>
    <p:sldId id="276" r:id="rId25"/>
    <p:sldId id="273" r:id="rId26"/>
    <p:sldId id="312" r:id="rId27"/>
    <p:sldId id="305" r:id="rId28"/>
    <p:sldId id="27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05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A6E8B-AC47-40E3-9D5B-7FCAB4F0C0ED}" type="datetimeFigureOut">
              <a:rPr lang="en-US" smtClean="0"/>
              <a:t>3/9/2021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AA23B9-90EB-46B4-B679-07418EF86BCE}" type="slidenum">
              <a:rPr lang="en-US" smtClean="0"/>
              <a:t>‹#›</a:t>
            </a:fld>
            <a:endParaRPr lang="en-US"/>
          </a:p>
        </p:txBody>
      </p:sp>
    </p:spTree>
    <p:extLst>
      <p:ext uri="{BB962C8B-B14F-4D97-AF65-F5344CB8AC3E}">
        <p14:creationId xmlns:p14="http://schemas.microsoft.com/office/powerpoint/2010/main" val="603628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AA23B9-90EB-46B4-B679-07418EF86BCE}" type="slidenum">
              <a:rPr lang="en-US" smtClean="0"/>
              <a:t>2</a:t>
            </a:fld>
            <a:endParaRPr lang="en-US"/>
          </a:p>
        </p:txBody>
      </p:sp>
    </p:spTree>
    <p:extLst>
      <p:ext uri="{BB962C8B-B14F-4D97-AF65-F5344CB8AC3E}">
        <p14:creationId xmlns:p14="http://schemas.microsoft.com/office/powerpoint/2010/main" val="108666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Website will have updates to Guidebook, schedules, other important information.  Page update</a:t>
            </a:r>
            <a:r>
              <a:rPr lang="en-US" baseline="0"/>
              <a:t> notifications will posted.</a:t>
            </a:r>
            <a:endParaRPr lang="en-US"/>
          </a:p>
        </p:txBody>
      </p:sp>
      <p:sp>
        <p:nvSpPr>
          <p:cNvPr id="4" name="Slide Number Placeholder 3"/>
          <p:cNvSpPr>
            <a:spLocks noGrp="1"/>
          </p:cNvSpPr>
          <p:nvPr>
            <p:ph type="sldNum" sz="quarter" idx="10"/>
          </p:nvPr>
        </p:nvSpPr>
        <p:spPr/>
        <p:txBody>
          <a:bodyPr/>
          <a:lstStyle/>
          <a:p>
            <a:fld id="{C1AA23B9-90EB-46B4-B679-07418EF86BCE}" type="slidenum">
              <a:rPr lang="en-US" smtClean="0"/>
              <a:t>3</a:t>
            </a:fld>
            <a:endParaRPr lang="en-US"/>
          </a:p>
        </p:txBody>
      </p:sp>
    </p:spTree>
    <p:extLst>
      <p:ext uri="{BB962C8B-B14F-4D97-AF65-F5344CB8AC3E}">
        <p14:creationId xmlns:p14="http://schemas.microsoft.com/office/powerpoint/2010/main" val="3616055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Learning options for scholars and families.  Visit webpage for more information on these models. https://www.clevelandmetroschools.org/Page/18504</a:t>
            </a:r>
          </a:p>
        </p:txBody>
      </p:sp>
      <p:sp>
        <p:nvSpPr>
          <p:cNvPr id="4" name="Slide Number Placeholder 3"/>
          <p:cNvSpPr>
            <a:spLocks noGrp="1"/>
          </p:cNvSpPr>
          <p:nvPr>
            <p:ph type="sldNum" sz="quarter" idx="5"/>
          </p:nvPr>
        </p:nvSpPr>
        <p:spPr/>
        <p:txBody>
          <a:bodyPr/>
          <a:lstStyle/>
          <a:p>
            <a:fld id="{C1AA23B9-90EB-46B4-B679-07418EF86BCE}" type="slidenum">
              <a:rPr lang="en-US" smtClean="0"/>
              <a:t>4</a:t>
            </a:fld>
            <a:endParaRPr lang="en-US"/>
          </a:p>
        </p:txBody>
      </p:sp>
    </p:spTree>
    <p:extLst>
      <p:ext uri="{BB962C8B-B14F-4D97-AF65-F5344CB8AC3E}">
        <p14:creationId xmlns:p14="http://schemas.microsoft.com/office/powerpoint/2010/main" val="71939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to let parents know</a:t>
            </a:r>
            <a:r>
              <a:rPr lang="en-US" baseline="0"/>
              <a:t> at what point (date) decision is binding.</a:t>
            </a:r>
            <a:endParaRPr lang="en-US"/>
          </a:p>
        </p:txBody>
      </p:sp>
      <p:sp>
        <p:nvSpPr>
          <p:cNvPr id="4" name="Slide Number Placeholder 3"/>
          <p:cNvSpPr>
            <a:spLocks noGrp="1"/>
          </p:cNvSpPr>
          <p:nvPr>
            <p:ph type="sldNum" sz="quarter" idx="10"/>
          </p:nvPr>
        </p:nvSpPr>
        <p:spPr/>
        <p:txBody>
          <a:bodyPr/>
          <a:lstStyle/>
          <a:p>
            <a:fld id="{C1AA23B9-90EB-46B4-B679-07418EF86BCE}" type="slidenum">
              <a:rPr lang="en-US" smtClean="0"/>
              <a:t>5</a:t>
            </a:fld>
            <a:endParaRPr lang="en-US"/>
          </a:p>
        </p:txBody>
      </p:sp>
    </p:spTree>
    <p:extLst>
      <p:ext uri="{BB962C8B-B14F-4D97-AF65-F5344CB8AC3E}">
        <p14:creationId xmlns:p14="http://schemas.microsoft.com/office/powerpoint/2010/main" val="368189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AA23B9-90EB-46B4-B679-07418EF86BCE}" type="slidenum">
              <a:rPr lang="en-US" smtClean="0"/>
              <a:t>13</a:t>
            </a:fld>
            <a:endParaRPr lang="en-US"/>
          </a:p>
        </p:txBody>
      </p:sp>
    </p:spTree>
    <p:extLst>
      <p:ext uri="{BB962C8B-B14F-4D97-AF65-F5344CB8AC3E}">
        <p14:creationId xmlns:p14="http://schemas.microsoft.com/office/powerpoint/2010/main" val="1676712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 arrival routine, safety protocols, temperature checks,</a:t>
            </a:r>
            <a:r>
              <a:rPr lang="en-US" baseline="0"/>
              <a:t> etc.</a:t>
            </a:r>
            <a:endParaRPr lang="en-US"/>
          </a:p>
        </p:txBody>
      </p:sp>
      <p:sp>
        <p:nvSpPr>
          <p:cNvPr id="4" name="Slide Number Placeholder 3"/>
          <p:cNvSpPr>
            <a:spLocks noGrp="1"/>
          </p:cNvSpPr>
          <p:nvPr>
            <p:ph type="sldNum" sz="quarter" idx="10"/>
          </p:nvPr>
        </p:nvSpPr>
        <p:spPr/>
        <p:txBody>
          <a:bodyPr/>
          <a:lstStyle/>
          <a:p>
            <a:fld id="{C1AA23B9-90EB-46B4-B679-07418EF86BCE}" type="slidenum">
              <a:rPr lang="en-US" smtClean="0"/>
              <a:t>14</a:t>
            </a:fld>
            <a:endParaRPr lang="en-US"/>
          </a:p>
        </p:txBody>
      </p:sp>
    </p:spTree>
    <p:extLst>
      <p:ext uri="{BB962C8B-B14F-4D97-AF65-F5344CB8AC3E}">
        <p14:creationId xmlns:p14="http://schemas.microsoft.com/office/powerpoint/2010/main" val="1368234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C1AA23B9-90EB-46B4-B679-07418EF86BCE}" type="slidenum">
              <a:rPr lang="en-US" smtClean="0"/>
              <a:t>16</a:t>
            </a:fld>
            <a:endParaRPr lang="en-US"/>
          </a:p>
        </p:txBody>
      </p:sp>
    </p:spTree>
    <p:extLst>
      <p:ext uri="{BB962C8B-B14F-4D97-AF65-F5344CB8AC3E}">
        <p14:creationId xmlns:p14="http://schemas.microsoft.com/office/powerpoint/2010/main" val="3729222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AA23B9-90EB-46B4-B679-07418EF86BCE}" type="slidenum">
              <a:rPr lang="en-US" smtClean="0"/>
              <a:t>17</a:t>
            </a:fld>
            <a:endParaRPr lang="en-US"/>
          </a:p>
        </p:txBody>
      </p:sp>
    </p:spTree>
    <p:extLst>
      <p:ext uri="{BB962C8B-B14F-4D97-AF65-F5344CB8AC3E}">
        <p14:creationId xmlns:p14="http://schemas.microsoft.com/office/powerpoint/2010/main" val="322125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C38A35-7DDC-F646-90A9-DD41D1518BB0}"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492CD-2AA8-FB43-99FB-78B3150CCE3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C38A35-7DDC-F646-90A9-DD41D1518BB0}"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492CD-2AA8-FB43-99FB-78B3150CCE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C38A35-7DDC-F646-90A9-DD41D1518BB0}"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492CD-2AA8-FB43-99FB-78B3150CCE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C38A35-7DDC-F646-90A9-DD41D1518BB0}"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492CD-2AA8-FB43-99FB-78B3150CCE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38A35-7DDC-F646-90A9-DD41D1518BB0}"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492CD-2AA8-FB43-99FB-78B3150CCE3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C38A35-7DDC-F646-90A9-DD41D1518BB0}"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492CD-2AA8-FB43-99FB-78B3150CCE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C38A35-7DDC-F646-90A9-DD41D1518BB0}" type="datetimeFigureOut">
              <a:rPr lang="en-US" smtClean="0"/>
              <a:t>3/9/2021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492CD-2AA8-FB43-99FB-78B3150CCE3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38A35-7DDC-F646-90A9-DD41D1518BB0}" type="datetimeFigureOut">
              <a:rPr lang="en-US" smtClean="0"/>
              <a:t>3/9/2021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492CD-2AA8-FB43-99FB-78B3150CCE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38A35-7DDC-F646-90A9-DD41D1518BB0}" type="datetimeFigureOut">
              <a:rPr lang="en-US" smtClean="0"/>
              <a:t>3/9/2021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492CD-2AA8-FB43-99FB-78B3150CCE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38A35-7DDC-F646-90A9-DD41D1518BB0}"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492CD-2AA8-FB43-99FB-78B3150CCE3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38A35-7DDC-F646-90A9-DD41D1518BB0}"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492CD-2AA8-FB43-99FB-78B3150CCE3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38A35-7DDC-F646-90A9-DD41D1518BB0}" type="datetimeFigureOut">
              <a:rPr lang="en-US" smtClean="0"/>
              <a:t>3/9/2021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492CD-2AA8-FB43-99FB-78B3150CCE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levelandmetroschools.org/cms/lib/OH01915844/Centricity/Domain/7325/TransportationGuidelines.pdf"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app.smartsheet.com/b/form/19ee16ad3d12405dbb17fee28549f34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susan.brunecz@clevelandmetroschools.or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courine.elias@clevelandmetroschools.org" TargetMode="External"/><Relationship Id="rId5" Type="http://schemas.openxmlformats.org/officeDocument/2006/relationships/hyperlink" Target="mailto:susan.sopko@clevelandmetroschools.org" TargetMode="External"/><Relationship Id="rId4" Type="http://schemas.openxmlformats.org/officeDocument/2006/relationships/hyperlink" Target="mailto:marlyn.morales@clevelandmetroschool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8708"/>
            <a:ext cx="8229600" cy="1981054"/>
          </a:xfrm>
        </p:spPr>
        <p:txBody>
          <a:bodyPr>
            <a:normAutofit/>
          </a:bodyPr>
          <a:lstStyle/>
          <a:p>
            <a:r>
              <a:rPr lang="en-US" dirty="0">
                <a:latin typeface="Arial Black" panose="020B0A04020102020204" pitchFamily="34" charset="0"/>
              </a:rPr>
              <a:t>Transition to Hybrid Learning Orientation</a:t>
            </a:r>
          </a:p>
        </p:txBody>
      </p:sp>
      <p:sp>
        <p:nvSpPr>
          <p:cNvPr id="3" name="Content Placeholder 2"/>
          <p:cNvSpPr>
            <a:spLocks noGrp="1"/>
          </p:cNvSpPr>
          <p:nvPr>
            <p:ph idx="1"/>
          </p:nvPr>
        </p:nvSpPr>
        <p:spPr>
          <a:xfrm>
            <a:off x="2227007" y="2619119"/>
            <a:ext cx="8229600" cy="3239530"/>
          </a:xfrm>
        </p:spPr>
        <p:txBody>
          <a:bodyPr>
            <a:normAutofit/>
          </a:bodyPr>
          <a:lstStyle/>
          <a:p>
            <a:pPr marL="0" indent="0" algn="ctr">
              <a:buNone/>
            </a:pPr>
            <a:r>
              <a:rPr lang="en-US" dirty="0"/>
              <a:t>March 9, 2021</a:t>
            </a:r>
          </a:p>
          <a:p>
            <a:pPr marL="0" indent="0" algn="ctr">
              <a:buNone/>
            </a:pPr>
            <a:endParaRPr lang="en-US" dirty="0"/>
          </a:p>
          <a:p>
            <a:pPr marL="0" indent="0" algn="ctr">
              <a:buNone/>
            </a:pPr>
            <a:r>
              <a:rPr lang="en-US" dirty="0"/>
              <a:t>We will begin shortly.</a:t>
            </a:r>
          </a:p>
          <a:p>
            <a:pPr marL="0" indent="0" algn="ctr">
              <a:buNone/>
            </a:pPr>
            <a:r>
              <a:rPr lang="en-US" dirty="0"/>
              <a:t>Please mute your microphone.</a:t>
            </a:r>
          </a:p>
          <a:p>
            <a:pPr marL="0" indent="0" algn="ctr">
              <a:buNone/>
            </a:pPr>
            <a:endParaRPr lang="en-US" dirty="0"/>
          </a:p>
        </p:txBody>
      </p:sp>
      <p:pic>
        <p:nvPicPr>
          <p:cNvPr id="5" name="Picture 4">
            <a:extLst>
              <a:ext uri="{FF2B5EF4-FFF2-40B4-BE49-F238E27FC236}">
                <a16:creationId xmlns:a16="http://schemas.microsoft.com/office/drawing/2014/main" id="{7614F0C6-7C65-444E-A164-70D626D5FECF}"/>
              </a:ext>
            </a:extLst>
          </p:cNvPr>
          <p:cNvPicPr>
            <a:picLocks noChangeAspect="1"/>
          </p:cNvPicPr>
          <p:nvPr/>
        </p:nvPicPr>
        <p:blipFill rotWithShape="1">
          <a:blip r:embed="rId3">
            <a:duotone>
              <a:prstClr val="black"/>
              <a:schemeClr val="accent2">
                <a:tint val="45000"/>
                <a:satMod val="400000"/>
              </a:schemeClr>
            </a:duotone>
          </a:blip>
          <a:srcRect l="36838" t="27621" r="32775" b="22927"/>
          <a:stretch/>
        </p:blipFill>
        <p:spPr>
          <a:xfrm>
            <a:off x="906366" y="2663435"/>
            <a:ext cx="2778597" cy="3014571"/>
          </a:xfrm>
          <a:prstGeom prst="rect">
            <a:avLst/>
          </a:prstGeom>
        </p:spPr>
      </p:pic>
    </p:spTree>
    <p:extLst>
      <p:ext uri="{BB962C8B-B14F-4D97-AF65-F5344CB8AC3E}">
        <p14:creationId xmlns:p14="http://schemas.microsoft.com/office/powerpoint/2010/main" val="715061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7DA54D9-4130-403A-9B8C-F8930A7E6536}"/>
              </a:ext>
            </a:extLst>
          </p:cNvPr>
          <p:cNvSpPr>
            <a:spLocks noGrp="1"/>
          </p:cNvSpPr>
          <p:nvPr>
            <p:ph type="title"/>
          </p:nvPr>
        </p:nvSpPr>
        <p:spPr>
          <a:xfrm>
            <a:off x="457199" y="434894"/>
            <a:ext cx="8229600" cy="1143000"/>
          </a:xfrm>
        </p:spPr>
        <p:txBody>
          <a:bodyPr/>
          <a:lstStyle/>
          <a:p>
            <a:r>
              <a:rPr lang="en-US" dirty="0">
                <a:latin typeface="Arial Black" panose="020B0A04020102020204" pitchFamily="34" charset="0"/>
              </a:rPr>
              <a:t>Other Important Numbers</a:t>
            </a:r>
          </a:p>
        </p:txBody>
      </p:sp>
      <p:pic>
        <p:nvPicPr>
          <p:cNvPr id="12" name="Content Placeholder 11" descr="A screenshot of a cell phone&#10;&#10;Description automatically generated">
            <a:extLst>
              <a:ext uri="{FF2B5EF4-FFF2-40B4-BE49-F238E27FC236}">
                <a16:creationId xmlns:a16="http://schemas.microsoft.com/office/drawing/2014/main" id="{BC55AD82-ADA2-40C5-B8BF-5241C303F8D7}"/>
              </a:ext>
            </a:extLst>
          </p:cNvPr>
          <p:cNvPicPr>
            <a:picLocks noGrp="1" noChangeAspect="1"/>
          </p:cNvPicPr>
          <p:nvPr>
            <p:ph idx="1"/>
          </p:nvPr>
        </p:nvPicPr>
        <p:blipFill>
          <a:blip r:embed="rId3"/>
          <a:stretch>
            <a:fillRect/>
          </a:stretch>
        </p:blipFill>
        <p:spPr>
          <a:xfrm>
            <a:off x="725864" y="1329179"/>
            <a:ext cx="8031637" cy="4986780"/>
          </a:xfrm>
        </p:spPr>
      </p:pic>
    </p:spTree>
    <p:extLst>
      <p:ext uri="{BB962C8B-B14F-4D97-AF65-F5344CB8AC3E}">
        <p14:creationId xmlns:p14="http://schemas.microsoft.com/office/powerpoint/2010/main" val="357562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26863"/>
            <a:ext cx="8229600" cy="872440"/>
          </a:xfrm>
        </p:spPr>
        <p:txBody>
          <a:bodyPr>
            <a:normAutofit fontScale="90000"/>
          </a:bodyPr>
          <a:lstStyle/>
          <a:p>
            <a:pPr algn="l"/>
            <a:r>
              <a:rPr lang="en-US" dirty="0">
                <a:latin typeface="Arial Black" panose="020B0A04020102020204" pitchFamily="34" charset="0"/>
              </a:rPr>
              <a:t>Update Your </a:t>
            </a:r>
            <a:br>
              <a:rPr lang="en-US" dirty="0">
                <a:latin typeface="Arial Black" panose="020B0A04020102020204" pitchFamily="34" charset="0"/>
              </a:rPr>
            </a:br>
            <a:r>
              <a:rPr lang="en-US" dirty="0">
                <a:latin typeface="Arial Black" panose="020B0A04020102020204" pitchFamily="34" charset="0"/>
              </a:rPr>
              <a:t>Contact Information</a:t>
            </a:r>
          </a:p>
        </p:txBody>
      </p:sp>
      <p:sp>
        <p:nvSpPr>
          <p:cNvPr id="3" name="Content Placeholder 2"/>
          <p:cNvSpPr>
            <a:spLocks noGrp="1"/>
          </p:cNvSpPr>
          <p:nvPr>
            <p:ph idx="1"/>
          </p:nvPr>
        </p:nvSpPr>
        <p:spPr>
          <a:xfrm>
            <a:off x="1371601" y="2176862"/>
            <a:ext cx="6498138" cy="3941087"/>
          </a:xfrm>
        </p:spPr>
        <p:txBody>
          <a:bodyPr>
            <a:normAutofit/>
          </a:bodyPr>
          <a:lstStyle/>
          <a:p>
            <a:r>
              <a:rPr lang="en-US" sz="2800" dirty="0"/>
              <a:t>With students returning to the building, it is IMPORTANT that we have accurate contact information! </a:t>
            </a:r>
          </a:p>
          <a:p>
            <a:r>
              <a:rPr lang="en-US" sz="2800" dirty="0"/>
              <a:t>Please update your contact information if it has changed or we do not have the correct number or email address. </a:t>
            </a:r>
          </a:p>
          <a:p>
            <a:r>
              <a:rPr lang="en-US" sz="2800" dirty="0"/>
              <a:t>We need to be able to communicate with you!</a:t>
            </a:r>
          </a:p>
          <a:p>
            <a:pPr marL="0" indent="0">
              <a:buNone/>
            </a:pPr>
            <a:endParaRPr lang="en-US" dirty="0"/>
          </a:p>
        </p:txBody>
      </p:sp>
      <p:pic>
        <p:nvPicPr>
          <p:cNvPr id="2052" name="Picture 4" descr="Doral Vineyard Church / About Us / Update Your Info">
            <a:extLst>
              <a:ext uri="{FF2B5EF4-FFF2-40B4-BE49-F238E27FC236}">
                <a16:creationId xmlns:a16="http://schemas.microsoft.com/office/drawing/2014/main" id="{E5D3DF8B-2C6E-47C5-AE24-3C3C95C5A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9203" y="589935"/>
            <a:ext cx="2904797" cy="1736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260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8708"/>
            <a:ext cx="8229600" cy="1143000"/>
          </a:xfrm>
        </p:spPr>
        <p:txBody>
          <a:bodyPr>
            <a:normAutofit fontScale="90000"/>
          </a:bodyPr>
          <a:lstStyle/>
          <a:p>
            <a:r>
              <a:rPr lang="en-US" dirty="0">
                <a:latin typeface="Arial Black" panose="020B0A04020102020204" pitchFamily="34" charset="0"/>
              </a:rPr>
              <a:t>School Hours and Visitation Procedures</a:t>
            </a:r>
          </a:p>
        </p:txBody>
      </p:sp>
      <p:sp>
        <p:nvSpPr>
          <p:cNvPr id="3" name="Content Placeholder 2"/>
          <p:cNvSpPr>
            <a:spLocks noGrp="1"/>
          </p:cNvSpPr>
          <p:nvPr>
            <p:ph idx="1"/>
          </p:nvPr>
        </p:nvSpPr>
        <p:spPr>
          <a:xfrm>
            <a:off x="457200" y="2164760"/>
            <a:ext cx="8229600" cy="3874532"/>
          </a:xfrm>
        </p:spPr>
        <p:txBody>
          <a:bodyPr>
            <a:normAutofit fontScale="92500" lnSpcReduction="20000"/>
          </a:bodyPr>
          <a:lstStyle/>
          <a:p>
            <a:pPr marL="0" indent="0">
              <a:buNone/>
            </a:pPr>
            <a:r>
              <a:rPr lang="en-US" dirty="0"/>
              <a:t>School hours:  </a:t>
            </a:r>
            <a:r>
              <a:rPr lang="en-US" i="1" dirty="0"/>
              <a:t>9:35 a.m. – 4:05 p.m.</a:t>
            </a:r>
            <a:endParaRPr lang="en-US" dirty="0"/>
          </a:p>
          <a:p>
            <a:pPr marL="0" indent="0">
              <a:buNone/>
            </a:pPr>
            <a:r>
              <a:rPr lang="en-US" b="1" dirty="0"/>
              <a:t>Please call to make an appointment prior to visit.  </a:t>
            </a:r>
          </a:p>
          <a:p>
            <a:r>
              <a:rPr lang="en-US" dirty="0"/>
              <a:t>Visitors will complete COVID-19 health screening and have their temperature checked prior to entering the building.  Visitors should social distance (6 feet).</a:t>
            </a:r>
          </a:p>
          <a:p>
            <a:r>
              <a:rPr lang="en-US" dirty="0"/>
              <a:t>All visitors must wear a face mask.  If you don’t have a mask, one will be provided.</a:t>
            </a:r>
          </a:p>
          <a:p>
            <a:pPr marL="0" indent="0">
              <a:buNone/>
            </a:pPr>
            <a:r>
              <a:rPr lang="en-US" dirty="0"/>
              <a:t>	</a:t>
            </a:r>
          </a:p>
        </p:txBody>
      </p:sp>
      <p:pic>
        <p:nvPicPr>
          <p:cNvPr id="5" name="Picture 4" descr="A picture containing logo&#10;&#10;Description automatically generated">
            <a:extLst>
              <a:ext uri="{FF2B5EF4-FFF2-40B4-BE49-F238E27FC236}">
                <a16:creationId xmlns:a16="http://schemas.microsoft.com/office/drawing/2014/main" id="{B258FD22-0777-441B-889A-0A05918648FC}"/>
              </a:ext>
            </a:extLst>
          </p:cNvPr>
          <p:cNvPicPr>
            <a:picLocks noChangeAspect="1"/>
          </p:cNvPicPr>
          <p:nvPr/>
        </p:nvPicPr>
        <p:blipFill>
          <a:blip r:embed="rId3"/>
          <a:stretch>
            <a:fillRect/>
          </a:stretch>
        </p:blipFill>
        <p:spPr>
          <a:xfrm>
            <a:off x="6504919" y="1397542"/>
            <a:ext cx="1117047" cy="1128331"/>
          </a:xfrm>
          <a:prstGeom prst="rect">
            <a:avLst/>
          </a:prstGeom>
        </p:spPr>
      </p:pic>
    </p:spTree>
    <p:extLst>
      <p:ext uri="{BB962C8B-B14F-4D97-AF65-F5344CB8AC3E}">
        <p14:creationId xmlns:p14="http://schemas.microsoft.com/office/powerpoint/2010/main" val="914335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8708"/>
            <a:ext cx="8229600" cy="1143000"/>
          </a:xfrm>
        </p:spPr>
        <p:txBody>
          <a:bodyPr>
            <a:normAutofit fontScale="90000"/>
          </a:bodyPr>
          <a:lstStyle/>
          <a:p>
            <a:r>
              <a:rPr lang="en-US" dirty="0">
                <a:latin typeface="Arial Black" panose="020B0A04020102020204" pitchFamily="34" charset="0"/>
              </a:rPr>
              <a:t>For the Safety of Everyone</a:t>
            </a:r>
          </a:p>
        </p:txBody>
      </p:sp>
      <p:sp>
        <p:nvSpPr>
          <p:cNvPr id="3" name="Content Placeholder 2"/>
          <p:cNvSpPr>
            <a:spLocks noGrp="1"/>
          </p:cNvSpPr>
          <p:nvPr>
            <p:ph idx="1"/>
          </p:nvPr>
        </p:nvSpPr>
        <p:spPr>
          <a:xfrm>
            <a:off x="457200" y="2113937"/>
            <a:ext cx="8229600" cy="3608438"/>
          </a:xfrm>
        </p:spPr>
        <p:txBody>
          <a:bodyPr>
            <a:normAutofit fontScale="70000" lnSpcReduction="20000"/>
          </a:bodyPr>
          <a:lstStyle/>
          <a:p>
            <a:r>
              <a:rPr lang="en-US" sz="4500" dirty="0"/>
              <a:t>Parents/Guardians/Visitors/Volunteers are NOT allowed inside the building or classrooms during the school day, except for a scheduled appointment or meal pick up. </a:t>
            </a:r>
          </a:p>
          <a:p>
            <a:r>
              <a:rPr lang="en-US" sz="4500" dirty="0"/>
              <a:t>The goal is to keep everyone safe.  We need everyone, staff, students, and families to work together to help keep the school safe.</a:t>
            </a:r>
          </a:p>
          <a:p>
            <a:pPr marL="0" indent="0">
              <a:buNone/>
            </a:pPr>
            <a:r>
              <a:rPr lang="en-US" dirty="0"/>
              <a:t>	</a:t>
            </a:r>
          </a:p>
        </p:txBody>
      </p:sp>
      <p:pic>
        <p:nvPicPr>
          <p:cNvPr id="3074" name="Picture 2" descr="Ministry of Railways (Railway Board)">
            <a:extLst>
              <a:ext uri="{FF2B5EF4-FFF2-40B4-BE49-F238E27FC236}">
                <a16:creationId xmlns:a16="http://schemas.microsoft.com/office/drawing/2014/main" id="{12BDB3FA-8ABB-4F24-A616-7B82E2ADBB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8868" y="4944582"/>
            <a:ext cx="237172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741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098" name="Picture 2" descr="Patience Please Stock Illustrations – 44 Patience Please Stock  Illustrations, Vectors &amp; Clipart - Dreamstime">
            <a:extLst>
              <a:ext uri="{FF2B5EF4-FFF2-40B4-BE49-F238E27FC236}">
                <a16:creationId xmlns:a16="http://schemas.microsoft.com/office/drawing/2014/main" id="{DB09E71A-DCF8-4BC7-B783-BC7D09FE84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596" y="707922"/>
            <a:ext cx="2920373" cy="15426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818708"/>
            <a:ext cx="8229600" cy="1143000"/>
          </a:xfrm>
        </p:spPr>
        <p:txBody>
          <a:bodyPr>
            <a:normAutofit fontScale="90000"/>
          </a:bodyPr>
          <a:lstStyle/>
          <a:p>
            <a:r>
              <a:rPr lang="en-US" dirty="0">
                <a:latin typeface="Arial Black" panose="020B0A04020102020204" pitchFamily="34" charset="0"/>
              </a:rPr>
              <a:t>Arrival</a:t>
            </a:r>
            <a:br>
              <a:rPr lang="en-US" dirty="0">
                <a:latin typeface="Arial Black" panose="020B0A04020102020204" pitchFamily="34" charset="0"/>
              </a:rPr>
            </a:br>
            <a:endParaRPr lang="en-US" dirty="0">
              <a:latin typeface="Arial Black" panose="020B0A04020102020204" pitchFamily="34" charset="0"/>
            </a:endParaRPr>
          </a:p>
        </p:txBody>
      </p:sp>
      <p:sp>
        <p:nvSpPr>
          <p:cNvPr id="3" name="Content Placeholder 2"/>
          <p:cNvSpPr>
            <a:spLocks noGrp="1"/>
          </p:cNvSpPr>
          <p:nvPr>
            <p:ph idx="1"/>
          </p:nvPr>
        </p:nvSpPr>
        <p:spPr>
          <a:xfrm>
            <a:off x="553557" y="2168693"/>
            <a:ext cx="8229600" cy="3937139"/>
          </a:xfrm>
        </p:spPr>
        <p:txBody>
          <a:bodyPr>
            <a:normAutofit fontScale="70000" lnSpcReduction="20000"/>
          </a:bodyPr>
          <a:lstStyle/>
          <a:p>
            <a:r>
              <a:rPr lang="en-US" sz="3000" dirty="0"/>
              <a:t>All scholars must enter through the main doors.</a:t>
            </a:r>
          </a:p>
          <a:p>
            <a:r>
              <a:rPr lang="en-US" sz="3000" dirty="0"/>
              <a:t>Buses will arrive between 9:15 – 9:20.  Scholars will remain on bus until directed.</a:t>
            </a:r>
          </a:p>
          <a:p>
            <a:r>
              <a:rPr lang="en-US" sz="3000" dirty="0"/>
              <a:t>Car riders should stay in the car until directed.</a:t>
            </a:r>
          </a:p>
          <a:p>
            <a:r>
              <a:rPr lang="en-US" sz="3000" dirty="0"/>
              <a:t>Walkers will line up as directed.</a:t>
            </a:r>
          </a:p>
          <a:p>
            <a:r>
              <a:rPr lang="en-US" sz="3000" dirty="0"/>
              <a:t>Scholars must maintain a 6-foot distance when in line.</a:t>
            </a:r>
          </a:p>
          <a:p>
            <a:r>
              <a:rPr lang="en-US" sz="3000" dirty="0"/>
              <a:t>Temperatures will be taken before scholars enter.</a:t>
            </a:r>
          </a:p>
          <a:p>
            <a:r>
              <a:rPr lang="en-US" sz="3000" dirty="0"/>
              <a:t>Security will check bags as scholars walk through the metal detector. </a:t>
            </a:r>
          </a:p>
          <a:p>
            <a:r>
              <a:rPr lang="en-US" sz="3000" dirty="0"/>
              <a:t>We ask for your patience in this process as it will take longer than usual.  In most cases, children will be eating breakfast in their classrooms during morning meeting time.</a:t>
            </a:r>
          </a:p>
          <a:p>
            <a:pPr marL="0" indent="0">
              <a:buNone/>
            </a:pPr>
            <a:endParaRPr lang="en-US" sz="3000" dirty="0"/>
          </a:p>
          <a:p>
            <a:pPr marL="0" indent="0">
              <a:buNone/>
            </a:pPr>
            <a:endParaRPr lang="en-US" dirty="0"/>
          </a:p>
        </p:txBody>
      </p:sp>
    </p:spTree>
    <p:extLst>
      <p:ext uri="{BB962C8B-B14F-4D97-AF65-F5344CB8AC3E}">
        <p14:creationId xmlns:p14="http://schemas.microsoft.com/office/powerpoint/2010/main" val="3575105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8708"/>
            <a:ext cx="8229600" cy="1143000"/>
          </a:xfrm>
        </p:spPr>
        <p:txBody>
          <a:bodyPr>
            <a:normAutofit/>
          </a:bodyPr>
          <a:lstStyle/>
          <a:p>
            <a:r>
              <a:rPr lang="en-US" dirty="0">
                <a:latin typeface="Arial Black" panose="020B0A04020102020204" pitchFamily="34" charset="0"/>
              </a:rPr>
              <a:t>Dismissal</a:t>
            </a:r>
            <a:endParaRPr lang="en-US" dirty="0"/>
          </a:p>
        </p:txBody>
      </p:sp>
      <p:sp>
        <p:nvSpPr>
          <p:cNvPr id="3" name="Content Placeholder 2"/>
          <p:cNvSpPr>
            <a:spLocks noGrp="1"/>
          </p:cNvSpPr>
          <p:nvPr>
            <p:ph idx="1"/>
          </p:nvPr>
        </p:nvSpPr>
        <p:spPr>
          <a:xfrm>
            <a:off x="557490" y="1757704"/>
            <a:ext cx="8229600" cy="3874532"/>
          </a:xfrm>
        </p:spPr>
        <p:txBody>
          <a:bodyPr>
            <a:normAutofit fontScale="92500" lnSpcReduction="10000"/>
          </a:bodyPr>
          <a:lstStyle/>
          <a:p>
            <a:r>
              <a:rPr lang="en-US" dirty="0"/>
              <a:t>All scholars will exit through the main door.</a:t>
            </a:r>
          </a:p>
          <a:p>
            <a:r>
              <a:rPr lang="en-US" dirty="0"/>
              <a:t>Scholars will remain in the building until called to their assigned area or to exit the building.</a:t>
            </a:r>
          </a:p>
          <a:p>
            <a:r>
              <a:rPr lang="en-US" dirty="0"/>
              <a:t>Again, w</a:t>
            </a:r>
            <a:r>
              <a:rPr lang="en-US" sz="3200" dirty="0"/>
              <a:t>e ask for your patience in this process as it may take longer than usual.</a:t>
            </a:r>
          </a:p>
          <a:p>
            <a:r>
              <a:rPr lang="en-US" sz="3200" dirty="0"/>
              <a:t>Car riders –parents please park along the curb </a:t>
            </a:r>
          </a:p>
          <a:p>
            <a:pPr marL="0" indent="0">
              <a:buNone/>
            </a:pPr>
            <a:endParaRPr lang="en-US" dirty="0"/>
          </a:p>
          <a:p>
            <a:pPr marL="0" indent="0">
              <a:buNone/>
            </a:pPr>
            <a:r>
              <a:rPr lang="en-US" dirty="0"/>
              <a:t>	</a:t>
            </a:r>
          </a:p>
        </p:txBody>
      </p:sp>
      <p:pic>
        <p:nvPicPr>
          <p:cNvPr id="5122" name="Picture 2" descr="Free Kindergarten Dismissal Cliparts, Download Free Clip Art, Free Clip Art  on Clipart Library">
            <a:extLst>
              <a:ext uri="{FF2B5EF4-FFF2-40B4-BE49-F238E27FC236}">
                <a16:creationId xmlns:a16="http://schemas.microsoft.com/office/drawing/2014/main" id="{6C84DADB-79F4-4ECB-8A12-40A3C9E84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90" y="4963403"/>
            <a:ext cx="3168937" cy="1479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outdoor, sky, building, road&#10;&#10;Description automatically generated">
            <a:extLst>
              <a:ext uri="{FF2B5EF4-FFF2-40B4-BE49-F238E27FC236}">
                <a16:creationId xmlns:a16="http://schemas.microsoft.com/office/drawing/2014/main" id="{9DEF9D71-2106-4976-A3CB-0829390CA7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9271" y="4574023"/>
            <a:ext cx="3008670" cy="1702717"/>
          </a:xfrm>
          <a:prstGeom prst="rect">
            <a:avLst/>
          </a:prstGeom>
        </p:spPr>
      </p:pic>
    </p:spTree>
    <p:extLst>
      <p:ext uri="{BB962C8B-B14F-4D97-AF65-F5344CB8AC3E}">
        <p14:creationId xmlns:p14="http://schemas.microsoft.com/office/powerpoint/2010/main" val="3563071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8708"/>
            <a:ext cx="8229600" cy="656131"/>
          </a:xfrm>
        </p:spPr>
        <p:txBody>
          <a:bodyPr>
            <a:normAutofit fontScale="90000"/>
          </a:bodyPr>
          <a:lstStyle/>
          <a:p>
            <a:r>
              <a:rPr lang="en-US" dirty="0">
                <a:latin typeface="Arial Black" panose="020B0A04020102020204" pitchFamily="34" charset="0"/>
              </a:rPr>
              <a:t>Getting Ready for School</a:t>
            </a:r>
          </a:p>
        </p:txBody>
      </p:sp>
      <p:sp>
        <p:nvSpPr>
          <p:cNvPr id="3" name="Content Placeholder 2"/>
          <p:cNvSpPr>
            <a:spLocks noGrp="1"/>
          </p:cNvSpPr>
          <p:nvPr>
            <p:ph idx="1"/>
          </p:nvPr>
        </p:nvSpPr>
        <p:spPr>
          <a:xfrm>
            <a:off x="565354" y="1476502"/>
            <a:ext cx="8229600" cy="2171266"/>
          </a:xfrm>
        </p:spPr>
        <p:txBody>
          <a:bodyPr>
            <a:normAutofit/>
          </a:bodyPr>
          <a:lstStyle/>
          <a:p>
            <a:r>
              <a:rPr lang="en-US" dirty="0"/>
              <a:t>Parents/caregivers will check their student’s health at home each morning</a:t>
            </a:r>
            <a:endParaRPr lang="en-US" dirty="0">
              <a:solidFill>
                <a:srgbClr val="FF0000"/>
              </a:solidFill>
            </a:endParaRPr>
          </a:p>
          <a:p>
            <a:r>
              <a:rPr lang="en-US" dirty="0"/>
              <a:t>Students should stay home if they have any of these symptoms:</a:t>
            </a:r>
          </a:p>
          <a:p>
            <a:pPr marL="0" indent="0">
              <a:buNone/>
            </a:pPr>
            <a:endParaRPr lang="en-US" dirty="0"/>
          </a:p>
          <a:p>
            <a:pPr marL="0" indent="0">
              <a:buNone/>
            </a:pPr>
            <a:endParaRPr lang="en-US" dirty="0"/>
          </a:p>
        </p:txBody>
      </p:sp>
      <p:sp>
        <p:nvSpPr>
          <p:cNvPr id="7" name="TextBox 6">
            <a:extLst>
              <a:ext uri="{FF2B5EF4-FFF2-40B4-BE49-F238E27FC236}">
                <a16:creationId xmlns:a16="http://schemas.microsoft.com/office/drawing/2014/main" id="{29B5CC4B-B386-4E9C-8ED4-11EA8AB3F6C0}"/>
              </a:ext>
            </a:extLst>
          </p:cNvPr>
          <p:cNvSpPr txBox="1"/>
          <p:nvPr/>
        </p:nvSpPr>
        <p:spPr>
          <a:xfrm>
            <a:off x="830827" y="3626409"/>
            <a:ext cx="7187381" cy="1938992"/>
          </a:xfrm>
          <a:prstGeom prst="rect">
            <a:avLst/>
          </a:prstGeom>
          <a:noFill/>
        </p:spPr>
        <p:txBody>
          <a:bodyPr wrap="square" numCol="2" rtlCol="0">
            <a:spAutoFit/>
          </a:bodyPr>
          <a:lstStyle/>
          <a:p>
            <a:pPr marL="285750" indent="-285750">
              <a:buFont typeface="Arial" panose="020B0604020202020204" pitchFamily="34" charset="0"/>
              <a:buChar char="•"/>
            </a:pPr>
            <a:r>
              <a:rPr lang="en-US" sz="2400"/>
              <a:t>Fever of 100.4°</a:t>
            </a:r>
          </a:p>
          <a:p>
            <a:pPr marL="285750" indent="-285750">
              <a:buFont typeface="Arial" panose="020B0604020202020204" pitchFamily="34" charset="0"/>
              <a:buChar char="•"/>
            </a:pPr>
            <a:r>
              <a:rPr lang="en-US" sz="2400"/>
              <a:t>Cough</a:t>
            </a:r>
          </a:p>
          <a:p>
            <a:pPr marL="285750" indent="-285750">
              <a:buFont typeface="Arial" panose="020B0604020202020204" pitchFamily="34" charset="0"/>
              <a:buChar char="•"/>
            </a:pPr>
            <a:r>
              <a:rPr lang="en-US" sz="2400"/>
              <a:t>Headache</a:t>
            </a:r>
          </a:p>
          <a:p>
            <a:pPr marL="285750" indent="-285750">
              <a:buFont typeface="Arial" panose="020B0604020202020204" pitchFamily="34" charset="0"/>
              <a:buChar char="•"/>
            </a:pPr>
            <a:r>
              <a:rPr lang="en-US" sz="2400"/>
              <a:t>New loss of taste or smell</a:t>
            </a:r>
          </a:p>
          <a:p>
            <a:pPr marL="285750" indent="-285750">
              <a:buFont typeface="Arial" panose="020B0604020202020204" pitchFamily="34" charset="0"/>
              <a:buChar char="•"/>
            </a:pPr>
            <a:r>
              <a:rPr lang="en-US" sz="2400"/>
              <a:t>Sore throat</a:t>
            </a:r>
          </a:p>
          <a:p>
            <a:pPr marL="285750" indent="-285750">
              <a:buFont typeface="Arial" panose="020B0604020202020204" pitchFamily="34" charset="0"/>
              <a:buChar char="•"/>
            </a:pPr>
            <a:r>
              <a:rPr lang="en-US" sz="2400"/>
              <a:t>Congestion or runny nose</a:t>
            </a:r>
          </a:p>
          <a:p>
            <a:pPr marL="285750" indent="-285750">
              <a:buFont typeface="Arial" panose="020B0604020202020204" pitchFamily="34" charset="0"/>
              <a:buChar char="•"/>
            </a:pPr>
            <a:r>
              <a:rPr lang="en-US" sz="2400"/>
              <a:t>Fatigue</a:t>
            </a:r>
          </a:p>
          <a:p>
            <a:pPr marL="285750" indent="-285750">
              <a:buFont typeface="Arial" panose="020B0604020202020204" pitchFamily="34" charset="0"/>
              <a:buChar char="•"/>
            </a:pPr>
            <a:r>
              <a:rPr lang="en-US" sz="2400"/>
              <a:t>Nausea or vomiting</a:t>
            </a:r>
          </a:p>
          <a:p>
            <a:pPr marL="285750" indent="-285750">
              <a:buFont typeface="Arial" panose="020B0604020202020204" pitchFamily="34" charset="0"/>
              <a:buChar char="•"/>
            </a:pPr>
            <a:r>
              <a:rPr lang="en-US" sz="2400"/>
              <a:t>Diarrhea</a:t>
            </a:r>
          </a:p>
          <a:p>
            <a:pPr marL="285750" indent="-285750">
              <a:buFont typeface="Arial" panose="020B0604020202020204" pitchFamily="34" charset="0"/>
              <a:buChar char="•"/>
            </a:pPr>
            <a:r>
              <a:rPr lang="en-US" sz="2400"/>
              <a:t>Muscle or body aches</a:t>
            </a:r>
          </a:p>
        </p:txBody>
      </p:sp>
    </p:spTree>
    <p:extLst>
      <p:ext uri="{BB962C8B-B14F-4D97-AF65-F5344CB8AC3E}">
        <p14:creationId xmlns:p14="http://schemas.microsoft.com/office/powerpoint/2010/main" val="2296751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8708"/>
            <a:ext cx="8229600" cy="1143000"/>
          </a:xfrm>
        </p:spPr>
        <p:txBody>
          <a:bodyPr>
            <a:normAutofit/>
          </a:bodyPr>
          <a:lstStyle/>
          <a:p>
            <a:r>
              <a:rPr lang="en-US" dirty="0">
                <a:latin typeface="Arial Black" panose="020B0A04020102020204" pitchFamily="34" charset="0"/>
              </a:rPr>
              <a:t>Getting Ready for School</a:t>
            </a:r>
          </a:p>
        </p:txBody>
      </p:sp>
      <p:sp>
        <p:nvSpPr>
          <p:cNvPr id="3" name="Content Placeholder 2"/>
          <p:cNvSpPr>
            <a:spLocks noGrp="1"/>
          </p:cNvSpPr>
          <p:nvPr>
            <p:ph idx="1"/>
          </p:nvPr>
        </p:nvSpPr>
        <p:spPr>
          <a:xfrm>
            <a:off x="624349" y="1771470"/>
            <a:ext cx="8229600" cy="3874532"/>
          </a:xfrm>
        </p:spPr>
        <p:txBody>
          <a:bodyPr>
            <a:normAutofit fontScale="77500" lnSpcReduction="20000"/>
          </a:bodyPr>
          <a:lstStyle/>
          <a:p>
            <a:r>
              <a:rPr lang="en-US" dirty="0"/>
              <a:t>Students will wear their clean cloth face covering to school and wear it throughout the day.  We will provide cloth facemasks for all students and face shields for </a:t>
            </a:r>
            <a:r>
              <a:rPr lang="en-US" dirty="0" err="1"/>
              <a:t>prek</a:t>
            </a:r>
            <a:r>
              <a:rPr lang="en-US" dirty="0"/>
              <a:t>, kindergarten and some special population students.</a:t>
            </a:r>
          </a:p>
          <a:p>
            <a:r>
              <a:rPr lang="en-US" dirty="0"/>
              <a:t>Additional facemasks will be provided for students who need them.</a:t>
            </a:r>
          </a:p>
          <a:p>
            <a:r>
              <a:rPr lang="en-US" dirty="0"/>
              <a:t>Students (grades 1</a:t>
            </a:r>
            <a:r>
              <a:rPr lang="en-US" baseline="30000" dirty="0"/>
              <a:t>st</a:t>
            </a:r>
            <a:r>
              <a:rPr lang="en-US" dirty="0"/>
              <a:t> – 12</a:t>
            </a:r>
            <a:r>
              <a:rPr lang="en-US" baseline="30000" dirty="0"/>
              <a:t>th</a:t>
            </a:r>
            <a:r>
              <a:rPr lang="en-US" dirty="0"/>
              <a:t>) will be provided a CMSD computer backpack and should bring their fully charged device every day.</a:t>
            </a:r>
          </a:p>
          <a:p>
            <a:r>
              <a:rPr lang="en-US" dirty="0"/>
              <a:t>Uniforms are NOT required; however, students must wear school appropriate clothing.</a:t>
            </a:r>
          </a:p>
          <a:p>
            <a:pPr marL="0" indent="0">
              <a:buNone/>
            </a:pPr>
            <a:endParaRPr lang="en-US" dirty="0"/>
          </a:p>
        </p:txBody>
      </p:sp>
      <p:pic>
        <p:nvPicPr>
          <p:cNvPr id="5" name="Picture 4" descr="A close-up of a flag&#10;&#10;Description automatically generated with medium confidence">
            <a:extLst>
              <a:ext uri="{FF2B5EF4-FFF2-40B4-BE49-F238E27FC236}">
                <a16:creationId xmlns:a16="http://schemas.microsoft.com/office/drawing/2014/main" id="{98D92435-55F9-4343-8790-6B295FE4B79D}"/>
              </a:ext>
            </a:extLst>
          </p:cNvPr>
          <p:cNvPicPr>
            <a:picLocks noChangeAspect="1"/>
          </p:cNvPicPr>
          <p:nvPr/>
        </p:nvPicPr>
        <p:blipFill>
          <a:blip r:embed="rId4"/>
          <a:stretch>
            <a:fillRect/>
          </a:stretch>
        </p:blipFill>
        <p:spPr>
          <a:xfrm>
            <a:off x="4630987" y="5092322"/>
            <a:ext cx="1504341" cy="1296241"/>
          </a:xfrm>
          <a:prstGeom prst="rect">
            <a:avLst/>
          </a:prstGeom>
        </p:spPr>
      </p:pic>
    </p:spTree>
    <p:extLst>
      <p:ext uri="{BB962C8B-B14F-4D97-AF65-F5344CB8AC3E}">
        <p14:creationId xmlns:p14="http://schemas.microsoft.com/office/powerpoint/2010/main" val="3041635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63C09F-110C-4215-B76C-CCBC2FA914E7}"/>
              </a:ext>
            </a:extLst>
          </p:cNvPr>
          <p:cNvSpPr>
            <a:spLocks noGrp="1"/>
          </p:cNvSpPr>
          <p:nvPr>
            <p:ph type="title"/>
          </p:nvPr>
        </p:nvSpPr>
        <p:spPr>
          <a:xfrm>
            <a:off x="526026" y="599103"/>
            <a:ext cx="8229600" cy="1143000"/>
          </a:xfrm>
        </p:spPr>
        <p:txBody>
          <a:bodyPr/>
          <a:lstStyle/>
          <a:p>
            <a:r>
              <a:rPr lang="en-US" dirty="0">
                <a:latin typeface="Arial Black" panose="020B0A04020102020204" pitchFamily="34" charset="0"/>
              </a:rPr>
              <a:t>Healthy &amp; Safety</a:t>
            </a:r>
          </a:p>
        </p:txBody>
      </p:sp>
      <p:sp>
        <p:nvSpPr>
          <p:cNvPr id="3" name="Content Placeholder 2"/>
          <p:cNvSpPr>
            <a:spLocks noGrp="1"/>
          </p:cNvSpPr>
          <p:nvPr>
            <p:ph idx="1"/>
          </p:nvPr>
        </p:nvSpPr>
        <p:spPr>
          <a:xfrm>
            <a:off x="526026" y="1600200"/>
            <a:ext cx="8229600" cy="4525963"/>
          </a:xfrm>
        </p:spPr>
        <p:txBody>
          <a:bodyPr>
            <a:normAutofit fontScale="85000" lnSpcReduction="20000"/>
          </a:bodyPr>
          <a:lstStyle/>
          <a:p>
            <a:r>
              <a:rPr lang="en-US"/>
              <a:t>CMSD continues to follow recommendations of medical and health experts</a:t>
            </a:r>
          </a:p>
          <a:p>
            <a:r>
              <a:rPr lang="en-US"/>
              <a:t>Temperature checkpoints and hand sanitizing stations are in place at all school buildings</a:t>
            </a:r>
          </a:p>
          <a:p>
            <a:r>
              <a:rPr lang="en-US"/>
              <a:t>Social distancing, defined as 6 feet between people, will be maintained at all times</a:t>
            </a:r>
          </a:p>
          <a:p>
            <a:r>
              <a:rPr lang="en-US"/>
              <a:t>Capacity on buses and in classrooms is limited to ensure fewer students are using the space at the same time</a:t>
            </a:r>
          </a:p>
          <a:p>
            <a:r>
              <a:rPr lang="en-US"/>
              <a:t>Classrooms, other areas of the school and buses will be cleaned and sanitized regularly between use</a:t>
            </a:r>
          </a:p>
          <a:p>
            <a:pPr marL="0" indent="0">
              <a:buNone/>
            </a:pPr>
            <a:r>
              <a:rPr lang="en-US"/>
              <a:t>	</a:t>
            </a:r>
          </a:p>
        </p:txBody>
      </p:sp>
      <p:pic>
        <p:nvPicPr>
          <p:cNvPr id="5" name="Picture 4" descr="Diagram&#10;&#10;Description automatically generated">
            <a:extLst>
              <a:ext uri="{FF2B5EF4-FFF2-40B4-BE49-F238E27FC236}">
                <a16:creationId xmlns:a16="http://schemas.microsoft.com/office/drawing/2014/main" id="{263845A4-08EA-4F15-A3F5-11923EEDC4F3}"/>
              </a:ext>
            </a:extLst>
          </p:cNvPr>
          <p:cNvPicPr>
            <a:picLocks noChangeAspect="1"/>
          </p:cNvPicPr>
          <p:nvPr/>
        </p:nvPicPr>
        <p:blipFill>
          <a:blip r:embed="rId3"/>
          <a:stretch>
            <a:fillRect/>
          </a:stretch>
        </p:blipFill>
        <p:spPr>
          <a:xfrm>
            <a:off x="7562967" y="871831"/>
            <a:ext cx="1341199" cy="1143000"/>
          </a:xfrm>
          <a:prstGeom prst="rect">
            <a:avLst/>
          </a:prstGeom>
        </p:spPr>
      </p:pic>
    </p:spTree>
    <p:extLst>
      <p:ext uri="{BB962C8B-B14F-4D97-AF65-F5344CB8AC3E}">
        <p14:creationId xmlns:p14="http://schemas.microsoft.com/office/powerpoint/2010/main" val="3776384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9392" y="568187"/>
            <a:ext cx="8229600" cy="808973"/>
          </a:xfrm>
        </p:spPr>
        <p:txBody>
          <a:bodyPr>
            <a:normAutofit fontScale="90000"/>
          </a:bodyPr>
          <a:lstStyle/>
          <a:p>
            <a:r>
              <a:rPr lang="en-US" dirty="0">
                <a:latin typeface="Arial Black" panose="020B0A04020102020204" pitchFamily="34" charset="0"/>
              </a:rPr>
              <a:t>What Students Can Expect</a:t>
            </a:r>
          </a:p>
        </p:txBody>
      </p:sp>
      <p:sp>
        <p:nvSpPr>
          <p:cNvPr id="3" name="Content Placeholder 2"/>
          <p:cNvSpPr>
            <a:spLocks noGrp="1"/>
          </p:cNvSpPr>
          <p:nvPr>
            <p:ph idx="1"/>
          </p:nvPr>
        </p:nvSpPr>
        <p:spPr>
          <a:xfrm>
            <a:off x="457200" y="974069"/>
            <a:ext cx="8229600" cy="4464788"/>
          </a:xfrm>
        </p:spPr>
        <p:txBody>
          <a:bodyPr vert="horz" lIns="91440" tIns="45720" rIns="91440" bIns="45720" rtlCol="0" anchor="t">
            <a:noAutofit/>
          </a:bodyPr>
          <a:lstStyle/>
          <a:p>
            <a:pPr marL="0" indent="0">
              <a:buNone/>
            </a:pPr>
            <a:endParaRPr lang="en-US" sz="2000" dirty="0">
              <a:cs typeface="Calibri"/>
            </a:endParaRPr>
          </a:p>
          <a:p>
            <a:r>
              <a:rPr lang="en-US" sz="2000" dirty="0">
                <a:solidFill>
                  <a:srgbClr val="000000"/>
                </a:solidFill>
                <a:latin typeface="Work Sans"/>
              </a:rPr>
              <a:t>High-quality instruction aligned to content, curriculum and method of delivery</a:t>
            </a:r>
            <a:endParaRPr lang="en-US" sz="2000" dirty="0">
              <a:solidFill>
                <a:srgbClr val="000000"/>
              </a:solidFill>
              <a:latin typeface="Calibri"/>
              <a:cs typeface="Calibri"/>
            </a:endParaRPr>
          </a:p>
          <a:p>
            <a:r>
              <a:rPr lang="en-US" sz="2000" dirty="0">
                <a:solidFill>
                  <a:srgbClr val="000000"/>
                </a:solidFill>
                <a:latin typeface="Work Sans"/>
              </a:rPr>
              <a:t>One-to-one technology</a:t>
            </a:r>
            <a:endParaRPr lang="en-US" sz="2000" dirty="0">
              <a:solidFill>
                <a:srgbClr val="000000"/>
              </a:solidFill>
              <a:latin typeface="Calibri"/>
              <a:cs typeface="Calibri"/>
            </a:endParaRPr>
          </a:p>
          <a:p>
            <a:r>
              <a:rPr lang="en-US" sz="2000" dirty="0">
                <a:solidFill>
                  <a:srgbClr val="000000"/>
                </a:solidFill>
                <a:latin typeface="Work Sans"/>
              </a:rPr>
              <a:t>Prepackaged</a:t>
            </a:r>
            <a:r>
              <a:rPr lang="en-US" sz="2000" b="0" i="0" dirty="0">
                <a:solidFill>
                  <a:srgbClr val="000000"/>
                </a:solidFill>
                <a:effectLst/>
                <a:latin typeface="Work Sans"/>
              </a:rPr>
              <a:t> meals to reduce food service lines.</a:t>
            </a:r>
            <a:endParaRPr lang="en-US" sz="2000" dirty="0">
              <a:cs typeface="Calibri"/>
            </a:endParaRPr>
          </a:p>
          <a:p>
            <a:pPr>
              <a:buFont typeface="Arial" panose="020B0604020202020204" pitchFamily="34" charset="0"/>
              <a:buChar char="•"/>
            </a:pPr>
            <a:r>
              <a:rPr lang="en-US" sz="2000" b="0" i="0" dirty="0">
                <a:solidFill>
                  <a:srgbClr val="000000"/>
                </a:solidFill>
                <a:effectLst/>
                <a:latin typeface="Work Sans"/>
              </a:rPr>
              <a:t>Monitoring by a school nurse </a:t>
            </a:r>
            <a:r>
              <a:rPr lang="en-US" sz="2000" dirty="0">
                <a:solidFill>
                  <a:srgbClr val="000000"/>
                </a:solidFill>
                <a:latin typeface="Work Sans"/>
              </a:rPr>
              <a:t>or health aide when</a:t>
            </a:r>
            <a:r>
              <a:rPr lang="en-US" sz="2000" b="0" i="0" dirty="0">
                <a:solidFill>
                  <a:srgbClr val="000000"/>
                </a:solidFill>
                <a:effectLst/>
                <a:latin typeface="Work Sans"/>
              </a:rPr>
              <a:t> exhibiting symptoms until picked up from school.</a:t>
            </a:r>
          </a:p>
          <a:p>
            <a:pPr algn="l">
              <a:buFont typeface="Arial" panose="020B0604020202020204" pitchFamily="34" charset="0"/>
              <a:buChar char="•"/>
            </a:pPr>
            <a:r>
              <a:rPr lang="en-US" sz="2000" b="0" i="0" dirty="0">
                <a:solidFill>
                  <a:srgbClr val="000000"/>
                </a:solidFill>
                <a:effectLst/>
                <a:latin typeface="Work Sans"/>
              </a:rPr>
              <a:t>Access to a designated Care </a:t>
            </a:r>
            <a:r>
              <a:rPr lang="en-US" sz="2000" dirty="0">
                <a:solidFill>
                  <a:srgbClr val="000000"/>
                </a:solidFill>
                <a:latin typeface="Work Sans"/>
              </a:rPr>
              <a:t>Clinic</a:t>
            </a:r>
            <a:r>
              <a:rPr lang="en-US" sz="2000" b="0" i="0" dirty="0">
                <a:solidFill>
                  <a:srgbClr val="000000"/>
                </a:solidFill>
                <a:effectLst/>
                <a:latin typeface="Work Sans"/>
              </a:rPr>
              <a:t> while waiting to be picked up</a:t>
            </a:r>
            <a:r>
              <a:rPr lang="en-US" sz="2000" dirty="0">
                <a:solidFill>
                  <a:srgbClr val="000000"/>
                </a:solidFill>
                <a:latin typeface="Work Sans"/>
              </a:rPr>
              <a:t>.</a:t>
            </a:r>
            <a:endParaRPr lang="en-US" sz="2000" b="0" i="0" dirty="0">
              <a:solidFill>
                <a:srgbClr val="000000"/>
              </a:solidFill>
              <a:effectLst/>
              <a:latin typeface="Work Sans"/>
            </a:endParaRPr>
          </a:p>
          <a:p>
            <a:pPr algn="l">
              <a:buFont typeface="Arial" panose="020B0604020202020204" pitchFamily="34" charset="0"/>
              <a:buChar char="•"/>
            </a:pPr>
            <a:r>
              <a:rPr lang="en-US" sz="2000" dirty="0">
                <a:solidFill>
                  <a:srgbClr val="000000"/>
                </a:solidFill>
                <a:latin typeface="Work Sans"/>
              </a:rPr>
              <a:t>Students should stay home for a full 24 hours after the fever or symptoms subside.</a:t>
            </a:r>
            <a:endParaRPr lang="en-US" sz="2000" b="0" i="0" dirty="0">
              <a:solidFill>
                <a:srgbClr val="000000"/>
              </a:solidFill>
              <a:effectLst/>
              <a:latin typeface="Work Sans"/>
            </a:endParaRPr>
          </a:p>
          <a:p>
            <a:pPr algn="l">
              <a:buFont typeface="Arial" panose="020B0604020202020204" pitchFamily="34" charset="0"/>
              <a:buChar char="•"/>
            </a:pPr>
            <a:r>
              <a:rPr lang="en-US" sz="2000" b="0" i="0" dirty="0">
                <a:solidFill>
                  <a:srgbClr val="000000"/>
                </a:solidFill>
                <a:effectLst/>
                <a:latin typeface="Work Sans"/>
              </a:rPr>
              <a:t>Access to a COVID-19 Hotline for any questions or concerns, 216.838.WELL (9355).</a:t>
            </a:r>
          </a:p>
          <a:p>
            <a:pPr marL="0" indent="0">
              <a:buNone/>
            </a:pPr>
            <a:endParaRPr lang="en-US" dirty="0"/>
          </a:p>
        </p:txBody>
      </p:sp>
    </p:spTree>
    <p:extLst>
      <p:ext uri="{BB962C8B-B14F-4D97-AF65-F5344CB8AC3E}">
        <p14:creationId xmlns:p14="http://schemas.microsoft.com/office/powerpoint/2010/main" val="4213201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6988"/>
            <a:ext cx="8229600" cy="598354"/>
          </a:xfrm>
        </p:spPr>
        <p:txBody>
          <a:bodyPr>
            <a:normAutofit fontScale="90000"/>
          </a:bodyPr>
          <a:lstStyle/>
          <a:p>
            <a:r>
              <a:rPr lang="en-US" dirty="0">
                <a:latin typeface="Arial Black" panose="020B0A04020102020204" pitchFamily="34" charset="0"/>
              </a:rPr>
              <a:t>Welcome Back!</a:t>
            </a:r>
          </a:p>
        </p:txBody>
      </p:sp>
      <p:sp>
        <p:nvSpPr>
          <p:cNvPr id="3" name="Content Placeholder 2"/>
          <p:cNvSpPr>
            <a:spLocks noGrp="1"/>
          </p:cNvSpPr>
          <p:nvPr>
            <p:ph idx="1"/>
          </p:nvPr>
        </p:nvSpPr>
        <p:spPr>
          <a:xfrm>
            <a:off x="575187" y="1624232"/>
            <a:ext cx="8229600" cy="4078478"/>
          </a:xfrm>
        </p:spPr>
        <p:txBody>
          <a:bodyPr>
            <a:noAutofit/>
          </a:bodyPr>
          <a:lstStyle/>
          <a:p>
            <a:pPr marL="0" indent="0">
              <a:buNone/>
            </a:pPr>
            <a:r>
              <a:rPr lang="en-US" sz="2000" dirty="0"/>
              <a:t>This is an informative session to highlight safety protocols and procedures expected for hybrid learning.</a:t>
            </a:r>
          </a:p>
          <a:p>
            <a:r>
              <a:rPr lang="en-US" sz="2000" dirty="0"/>
              <a:t>Please mute your microphones.</a:t>
            </a:r>
          </a:p>
          <a:p>
            <a:r>
              <a:rPr lang="en-US" sz="2000" dirty="0"/>
              <a:t>The meeting is being recorded for families who cannot attend, and a copy of this recording will be placed on our website.</a:t>
            </a:r>
          </a:p>
          <a:p>
            <a:pPr marL="0" indent="0">
              <a:buNone/>
            </a:pPr>
            <a:endParaRPr lang="en-US" sz="2000" dirty="0"/>
          </a:p>
        </p:txBody>
      </p:sp>
      <p:pic>
        <p:nvPicPr>
          <p:cNvPr id="5" name="Picture 4" descr="Icon&#10;&#10;Description automatically generated">
            <a:extLst>
              <a:ext uri="{FF2B5EF4-FFF2-40B4-BE49-F238E27FC236}">
                <a16:creationId xmlns:a16="http://schemas.microsoft.com/office/drawing/2014/main" id="{375B8E3A-4219-4ADB-9290-CAF10C79087E}"/>
              </a:ext>
            </a:extLst>
          </p:cNvPr>
          <p:cNvPicPr>
            <a:picLocks noChangeAspect="1"/>
          </p:cNvPicPr>
          <p:nvPr/>
        </p:nvPicPr>
        <p:blipFill>
          <a:blip r:embed="rId4"/>
          <a:stretch>
            <a:fillRect/>
          </a:stretch>
        </p:blipFill>
        <p:spPr>
          <a:xfrm>
            <a:off x="3604499" y="4629863"/>
            <a:ext cx="1616429" cy="138114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8708"/>
            <a:ext cx="8229600" cy="803615"/>
          </a:xfrm>
        </p:spPr>
        <p:txBody>
          <a:bodyPr>
            <a:normAutofit/>
          </a:bodyPr>
          <a:lstStyle/>
          <a:p>
            <a:r>
              <a:rPr lang="en-US" dirty="0">
                <a:latin typeface="Arial Black" panose="020B0A04020102020204" pitchFamily="34" charset="0"/>
              </a:rPr>
              <a:t>What Families Can Expect</a:t>
            </a:r>
          </a:p>
        </p:txBody>
      </p:sp>
      <p:sp>
        <p:nvSpPr>
          <p:cNvPr id="3" name="Content Placeholder 2"/>
          <p:cNvSpPr>
            <a:spLocks noGrp="1"/>
          </p:cNvSpPr>
          <p:nvPr>
            <p:ph idx="1"/>
          </p:nvPr>
        </p:nvSpPr>
        <p:spPr>
          <a:xfrm>
            <a:off x="457200" y="1415846"/>
            <a:ext cx="8229600" cy="4279318"/>
          </a:xfrm>
        </p:spPr>
        <p:txBody>
          <a:bodyPr>
            <a:normAutofit fontScale="85000" lnSpcReduction="20000"/>
          </a:bodyPr>
          <a:lstStyle/>
          <a:p>
            <a:pPr marL="0" indent="0" algn="l">
              <a:buNone/>
            </a:pPr>
            <a:endParaRPr lang="en-US" b="0" i="0" dirty="0">
              <a:solidFill>
                <a:srgbClr val="000000"/>
              </a:solidFill>
              <a:effectLst/>
              <a:latin typeface="Work Sans"/>
            </a:endParaRPr>
          </a:p>
          <a:p>
            <a:pPr algn="l">
              <a:buFont typeface="Arial" panose="020B0604020202020204" pitchFamily="34" charset="0"/>
              <a:buChar char="•"/>
            </a:pPr>
            <a:r>
              <a:rPr lang="en-US" b="0" i="0" dirty="0">
                <a:solidFill>
                  <a:srgbClr val="000000"/>
                </a:solidFill>
                <a:effectLst/>
                <a:latin typeface="Work Sans"/>
              </a:rPr>
              <a:t>Social distancing when their child is on a school bus, in a classroom, during breakfast, lunch, and other times in school facilities</a:t>
            </a:r>
          </a:p>
          <a:p>
            <a:pPr algn="l">
              <a:buFont typeface="Arial" panose="020B0604020202020204" pitchFamily="34" charset="0"/>
              <a:buChar char="•"/>
            </a:pPr>
            <a:r>
              <a:rPr lang="en-US" b="0" i="0" dirty="0">
                <a:solidFill>
                  <a:srgbClr val="000000"/>
                </a:solidFill>
                <a:effectLst/>
                <a:latin typeface="Work Sans"/>
              </a:rPr>
              <a:t>Altered school and bus schedules due to decreased capacity</a:t>
            </a:r>
          </a:p>
          <a:p>
            <a:pPr algn="l">
              <a:buFont typeface="Arial" panose="020B0604020202020204" pitchFamily="34" charset="0"/>
              <a:buChar char="•"/>
            </a:pPr>
            <a:r>
              <a:rPr lang="en-US" b="0" i="0" dirty="0">
                <a:solidFill>
                  <a:srgbClr val="000000"/>
                </a:solidFill>
                <a:effectLst/>
                <a:latin typeface="Work Sans"/>
              </a:rPr>
              <a:t>Required face coverings for students and parents in accordance with state and local guidance</a:t>
            </a:r>
          </a:p>
          <a:p>
            <a:pPr marL="742950" lvl="1" indent="-285750" algn="l">
              <a:buFont typeface="Arial" panose="020B0604020202020204" pitchFamily="34" charset="0"/>
              <a:buChar char="•"/>
            </a:pPr>
            <a:r>
              <a:rPr lang="en-US" b="0" i="0" dirty="0">
                <a:solidFill>
                  <a:srgbClr val="000000"/>
                </a:solidFill>
                <a:effectLst/>
                <a:latin typeface="Work Sans"/>
              </a:rPr>
              <a:t>A limited number will be provided to each student</a:t>
            </a:r>
          </a:p>
          <a:p>
            <a:pPr marL="742950" lvl="1" indent="-285750" algn="l">
              <a:buFont typeface="Arial" panose="020B0604020202020204" pitchFamily="34" charset="0"/>
              <a:buChar char="•"/>
            </a:pPr>
            <a:r>
              <a:rPr lang="en-US" b="0" i="0" dirty="0">
                <a:solidFill>
                  <a:srgbClr val="000000"/>
                </a:solidFill>
                <a:effectLst/>
                <a:latin typeface="Work Sans"/>
              </a:rPr>
              <a:t>Parents/caregivers/visitors will be provided masks as needed</a:t>
            </a:r>
          </a:p>
          <a:p>
            <a:pPr marL="0" indent="0">
              <a:buNone/>
            </a:pPr>
            <a:endParaRPr lang="en-US" dirty="0"/>
          </a:p>
        </p:txBody>
      </p:sp>
    </p:spTree>
    <p:extLst>
      <p:ext uri="{BB962C8B-B14F-4D97-AF65-F5344CB8AC3E}">
        <p14:creationId xmlns:p14="http://schemas.microsoft.com/office/powerpoint/2010/main" val="285072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8708"/>
            <a:ext cx="8229600" cy="803615"/>
          </a:xfrm>
        </p:spPr>
        <p:txBody>
          <a:bodyPr>
            <a:normAutofit/>
          </a:bodyPr>
          <a:lstStyle/>
          <a:p>
            <a:r>
              <a:rPr lang="en-US" dirty="0">
                <a:latin typeface="Arial Black" panose="020B0A04020102020204" pitchFamily="34" charset="0"/>
              </a:rPr>
              <a:t>What Families Can Expect</a:t>
            </a:r>
          </a:p>
        </p:txBody>
      </p:sp>
      <p:sp>
        <p:nvSpPr>
          <p:cNvPr id="3" name="Content Placeholder 2"/>
          <p:cNvSpPr>
            <a:spLocks noGrp="1"/>
          </p:cNvSpPr>
          <p:nvPr>
            <p:ph idx="1"/>
          </p:nvPr>
        </p:nvSpPr>
        <p:spPr>
          <a:xfrm>
            <a:off x="457200" y="1622324"/>
            <a:ext cx="8229600" cy="4072840"/>
          </a:xfrm>
        </p:spPr>
        <p:txBody>
          <a:bodyPr>
            <a:normAutofit fontScale="92500" lnSpcReduction="20000"/>
          </a:bodyPr>
          <a:lstStyle/>
          <a:p>
            <a:r>
              <a:rPr lang="en-US" dirty="0"/>
              <a:t>Two-way communication (phone calls, text messages, virtual meetings, and email)</a:t>
            </a:r>
          </a:p>
          <a:p>
            <a:r>
              <a:rPr lang="en-US" dirty="0"/>
              <a:t>Newsletter, updates via website and social media Paul L. Dunbar Arts Enrichment Academy Facebook</a:t>
            </a:r>
          </a:p>
          <a:p>
            <a:r>
              <a:rPr lang="en-US" dirty="0"/>
              <a:t>Virtual Family Engagement activities</a:t>
            </a:r>
          </a:p>
          <a:p>
            <a:r>
              <a:rPr lang="en-US" dirty="0"/>
              <a:t>Virtual or Phone Parent/teacher conferences</a:t>
            </a:r>
          </a:p>
          <a:p>
            <a:r>
              <a:rPr lang="en-US" b="0" i="0" dirty="0">
                <a:solidFill>
                  <a:srgbClr val="000000"/>
                </a:solidFill>
                <a:effectLst/>
                <a:latin typeface="Work Sans"/>
              </a:rPr>
              <a:t>Access to a COVID-19 Hotline for any questions or concerns, 216.838.WELL (9355)</a:t>
            </a:r>
          </a:p>
          <a:p>
            <a:pPr marL="0" indent="0">
              <a:buNone/>
            </a:pPr>
            <a:endParaRPr lang="en-US" dirty="0"/>
          </a:p>
        </p:txBody>
      </p:sp>
    </p:spTree>
    <p:extLst>
      <p:ext uri="{BB962C8B-B14F-4D97-AF65-F5344CB8AC3E}">
        <p14:creationId xmlns:p14="http://schemas.microsoft.com/office/powerpoint/2010/main" val="1682828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8708"/>
            <a:ext cx="8229600" cy="1143000"/>
          </a:xfrm>
        </p:spPr>
        <p:txBody>
          <a:bodyPr>
            <a:normAutofit fontScale="90000"/>
          </a:bodyPr>
          <a:lstStyle/>
          <a:p>
            <a:r>
              <a:rPr lang="en-US" dirty="0">
                <a:latin typeface="Arial Black" panose="020B0A04020102020204" pitchFamily="34" charset="0"/>
              </a:rPr>
              <a:t>School Supplies and Materials</a:t>
            </a:r>
          </a:p>
        </p:txBody>
      </p:sp>
      <p:sp>
        <p:nvSpPr>
          <p:cNvPr id="3" name="Content Placeholder 2"/>
          <p:cNvSpPr>
            <a:spLocks noGrp="1"/>
          </p:cNvSpPr>
          <p:nvPr>
            <p:ph idx="1"/>
          </p:nvPr>
        </p:nvSpPr>
        <p:spPr>
          <a:xfrm>
            <a:off x="457200" y="2164760"/>
            <a:ext cx="8229600" cy="3874532"/>
          </a:xfrm>
        </p:spPr>
        <p:txBody>
          <a:bodyPr>
            <a:noAutofit/>
          </a:bodyPr>
          <a:lstStyle/>
          <a:p>
            <a:pPr marL="0" indent="0">
              <a:buNone/>
            </a:pPr>
            <a:r>
              <a:rPr lang="en-US" dirty="0">
                <a:solidFill>
                  <a:schemeClr val="accent1"/>
                </a:solidFill>
                <a:latin typeface="Arial Black" panose="020B0A04020102020204" pitchFamily="34" charset="0"/>
                <a:ea typeface="+mj-ea"/>
                <a:cs typeface="+mj-cs"/>
              </a:rPr>
              <a:t>Paul L. Dunbar will be providing students with the basic school supplies they will need for in-person learning.  Each scholar will be given their own personal supply pouch which will remain at school for their use only. </a:t>
            </a:r>
          </a:p>
          <a:p>
            <a:pPr marL="0" indent="0">
              <a:buNone/>
            </a:pPr>
            <a:endParaRPr lang="en-US" sz="2800" dirty="0">
              <a:solidFill>
                <a:schemeClr val="accent1"/>
              </a:solidFill>
              <a:latin typeface="Arial Black" panose="020B0A04020102020204" pitchFamily="34" charset="0"/>
              <a:ea typeface="+mj-ea"/>
              <a:cs typeface="+mj-cs"/>
            </a:endParaRPr>
          </a:p>
        </p:txBody>
      </p:sp>
    </p:spTree>
    <p:extLst>
      <p:ext uri="{BB962C8B-B14F-4D97-AF65-F5344CB8AC3E}">
        <p14:creationId xmlns:p14="http://schemas.microsoft.com/office/powerpoint/2010/main" val="2823127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24440"/>
            <a:ext cx="8229600" cy="1143000"/>
          </a:xfrm>
        </p:spPr>
        <p:txBody>
          <a:bodyPr>
            <a:normAutofit fontScale="90000"/>
          </a:bodyPr>
          <a:lstStyle/>
          <a:p>
            <a:r>
              <a:rPr lang="en-US" dirty="0">
                <a:latin typeface="Arial Black" panose="020B0A04020102020204" pitchFamily="34" charset="0"/>
              </a:rPr>
              <a:t>Supporting Your Scholar’s Hybrid Learning</a:t>
            </a:r>
          </a:p>
        </p:txBody>
      </p:sp>
      <p:sp>
        <p:nvSpPr>
          <p:cNvPr id="3" name="Content Placeholder 2"/>
          <p:cNvSpPr>
            <a:spLocks noGrp="1"/>
          </p:cNvSpPr>
          <p:nvPr>
            <p:ph idx="1"/>
          </p:nvPr>
        </p:nvSpPr>
        <p:spPr>
          <a:xfrm>
            <a:off x="532614" y="1924000"/>
            <a:ext cx="8229600" cy="3656668"/>
          </a:xfrm>
        </p:spPr>
        <p:txBody>
          <a:bodyPr vert="horz" lIns="91440" tIns="45720" rIns="91440" bIns="45720" rtlCol="0" anchor="t">
            <a:normAutofit fontScale="62500" lnSpcReduction="20000"/>
          </a:bodyPr>
          <a:lstStyle/>
          <a:p>
            <a:r>
              <a:rPr lang="en-US" b="1" dirty="0"/>
              <a:t>Get back into the routine of going back to school in-person, i.e. making bed, grooming, dressing for school, etc. </a:t>
            </a:r>
          </a:p>
          <a:p>
            <a:r>
              <a:rPr lang="en-US" dirty="0"/>
              <a:t>School uniforms are NOT required, but scholars should wear school appropriate clothing during hybrid and remote learning.</a:t>
            </a:r>
          </a:p>
          <a:p>
            <a:r>
              <a:rPr lang="en-US" dirty="0"/>
              <a:t>Create a schedule with your child and make a commitment to stick with it.</a:t>
            </a:r>
          </a:p>
          <a:p>
            <a:r>
              <a:rPr lang="en-US" b="1" dirty="0"/>
              <a:t>Structure and routine can greatly help your child from falling behind with assignments. </a:t>
            </a:r>
          </a:p>
          <a:p>
            <a:r>
              <a:rPr lang="en-US" dirty="0"/>
              <a:t>Discuss your family’s schedule and identify the best times for learning and instruction, as well as family-oriented physical activity, such as walks outside. </a:t>
            </a:r>
          </a:p>
          <a:p>
            <a:r>
              <a:rPr lang="en-US" dirty="0"/>
              <a:t>Use a family calendar or other visuals to keep track of in-person and remote days, deadlines and assignments.</a:t>
            </a:r>
          </a:p>
        </p:txBody>
      </p:sp>
    </p:spTree>
    <p:extLst>
      <p:ext uri="{BB962C8B-B14F-4D97-AF65-F5344CB8AC3E}">
        <p14:creationId xmlns:p14="http://schemas.microsoft.com/office/powerpoint/2010/main" val="3265706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98430"/>
            <a:ext cx="8229600" cy="1143000"/>
          </a:xfrm>
        </p:spPr>
        <p:txBody>
          <a:bodyPr>
            <a:normAutofit fontScale="90000"/>
          </a:bodyPr>
          <a:lstStyle/>
          <a:p>
            <a:r>
              <a:rPr lang="en-US" dirty="0">
                <a:latin typeface="Arial Black" panose="020B0A04020102020204" pitchFamily="34" charset="0"/>
              </a:rPr>
              <a:t>Supporting Your Scholar’s Social Emotional Wellness </a:t>
            </a:r>
          </a:p>
        </p:txBody>
      </p:sp>
      <p:sp>
        <p:nvSpPr>
          <p:cNvPr id="3" name="Content Placeholder 2"/>
          <p:cNvSpPr>
            <a:spLocks noGrp="1"/>
          </p:cNvSpPr>
          <p:nvPr>
            <p:ph idx="1"/>
          </p:nvPr>
        </p:nvSpPr>
        <p:spPr>
          <a:xfrm>
            <a:off x="457200" y="2018710"/>
            <a:ext cx="8229600" cy="4077584"/>
          </a:xfrm>
        </p:spPr>
        <p:txBody>
          <a:bodyPr>
            <a:normAutofit fontScale="92500" lnSpcReduction="10000"/>
          </a:bodyPr>
          <a:lstStyle/>
          <a:p>
            <a:r>
              <a:rPr lang="en-US" sz="2400" dirty="0"/>
              <a:t>Watch for behavior changes in your child (e.g., excessive crying or irritation, excessive worry or sadness, unhealthy eating or sleeping habits, difficulty concentrating), which may be signs of your child struggling with stress and anxiety.</a:t>
            </a:r>
          </a:p>
          <a:p>
            <a:r>
              <a:rPr lang="en-US" sz="2400" dirty="0"/>
              <a:t>Ask how your child is feeling and communicate that what they may be feeling is normal.</a:t>
            </a:r>
          </a:p>
          <a:p>
            <a:r>
              <a:rPr lang="en-US" sz="2400" dirty="0"/>
              <a:t>Identify opportunities for your child to be physically active during hybrid/virtual/at-home learning.</a:t>
            </a:r>
          </a:p>
          <a:p>
            <a:r>
              <a:rPr lang="en-US" sz="2400" dirty="0"/>
              <a:t>Reach out to school staff.</a:t>
            </a:r>
          </a:p>
          <a:p>
            <a:r>
              <a:rPr lang="en-US" sz="2400" dirty="0"/>
              <a:t>Applewood Counselor-Ms. Megan </a:t>
            </a:r>
          </a:p>
          <a:p>
            <a:r>
              <a:rPr lang="en-US" sz="2400" dirty="0"/>
              <a:t>Full time School Nurse- Nurse Tamika</a:t>
            </a:r>
          </a:p>
          <a:p>
            <a:endParaRPr lang="en-US" dirty="0"/>
          </a:p>
        </p:txBody>
      </p:sp>
    </p:spTree>
    <p:extLst>
      <p:ext uri="{BB962C8B-B14F-4D97-AF65-F5344CB8AC3E}">
        <p14:creationId xmlns:p14="http://schemas.microsoft.com/office/powerpoint/2010/main" val="2850262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43294"/>
            <a:ext cx="8229600" cy="1143000"/>
          </a:xfrm>
        </p:spPr>
        <p:txBody>
          <a:bodyPr/>
          <a:lstStyle/>
          <a:p>
            <a:r>
              <a:rPr lang="en-US" dirty="0">
                <a:latin typeface="Arial Black" panose="020B0A04020102020204" pitchFamily="34" charset="0"/>
              </a:rPr>
              <a:t>Meal Distribution</a:t>
            </a:r>
          </a:p>
        </p:txBody>
      </p:sp>
      <p:sp>
        <p:nvSpPr>
          <p:cNvPr id="3" name="Content Placeholder 2"/>
          <p:cNvSpPr>
            <a:spLocks noGrp="1"/>
          </p:cNvSpPr>
          <p:nvPr>
            <p:ph idx="1"/>
          </p:nvPr>
        </p:nvSpPr>
        <p:spPr>
          <a:xfrm>
            <a:off x="457200" y="2164760"/>
            <a:ext cx="8229600" cy="3874532"/>
          </a:xfrm>
        </p:spPr>
        <p:txBody>
          <a:bodyPr vert="horz" lIns="91440" tIns="45720" rIns="91440" bIns="45720" rtlCol="0" anchor="t">
            <a:normAutofit/>
          </a:bodyPr>
          <a:lstStyle/>
          <a:p>
            <a:pPr marL="0" indent="0">
              <a:buNone/>
            </a:pPr>
            <a:r>
              <a:rPr lang="en-US" dirty="0"/>
              <a:t>Paul Dunbar will continue to distribute Grab ‘N Go meals for scholar’s remote days and for families who choose remote only.  Parents/caregivers will enter through the main door, go through health and safety protocol, and wait in the front office to receive their meals.</a:t>
            </a:r>
          </a:p>
        </p:txBody>
      </p:sp>
    </p:spTree>
    <p:extLst>
      <p:ext uri="{BB962C8B-B14F-4D97-AF65-F5344CB8AC3E}">
        <p14:creationId xmlns:p14="http://schemas.microsoft.com/office/powerpoint/2010/main" val="1812080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3458" y="558369"/>
            <a:ext cx="8229600" cy="1143000"/>
          </a:xfrm>
        </p:spPr>
        <p:txBody>
          <a:bodyPr>
            <a:normAutofit/>
          </a:bodyPr>
          <a:lstStyle/>
          <a:p>
            <a:r>
              <a:rPr lang="en-US" dirty="0">
                <a:latin typeface="Arial Black" panose="020B0A04020102020204" pitchFamily="34" charset="0"/>
              </a:rPr>
              <a:t>Transportation</a:t>
            </a:r>
          </a:p>
        </p:txBody>
      </p:sp>
      <p:sp>
        <p:nvSpPr>
          <p:cNvPr id="3" name="Content Placeholder 2"/>
          <p:cNvSpPr>
            <a:spLocks noGrp="1"/>
          </p:cNvSpPr>
          <p:nvPr>
            <p:ph idx="1"/>
          </p:nvPr>
        </p:nvSpPr>
        <p:spPr>
          <a:xfrm>
            <a:off x="457200" y="2164760"/>
            <a:ext cx="8229600" cy="3874532"/>
          </a:xfrm>
        </p:spPr>
        <p:txBody>
          <a:bodyPr>
            <a:normAutofit/>
          </a:bodyPr>
          <a:lstStyle/>
          <a:p>
            <a:pPr marL="0" indent="0">
              <a:buNone/>
            </a:pPr>
            <a:endParaRPr lang="en-US"/>
          </a:p>
          <a:p>
            <a:pPr marL="0" indent="0">
              <a:buNone/>
            </a:pPr>
            <a:r>
              <a:rPr lang="en-US"/>
              <a:t>	</a:t>
            </a:r>
          </a:p>
        </p:txBody>
      </p:sp>
      <p:sp>
        <p:nvSpPr>
          <p:cNvPr id="4" name="TextBox 3">
            <a:extLst>
              <a:ext uri="{FF2B5EF4-FFF2-40B4-BE49-F238E27FC236}">
                <a16:creationId xmlns:a16="http://schemas.microsoft.com/office/drawing/2014/main" id="{6B0B0C8A-8879-4517-A9A2-5CF054C33326}"/>
              </a:ext>
            </a:extLst>
          </p:cNvPr>
          <p:cNvSpPr txBox="1"/>
          <p:nvPr/>
        </p:nvSpPr>
        <p:spPr>
          <a:xfrm>
            <a:off x="457200" y="1488873"/>
            <a:ext cx="7663262" cy="4462760"/>
          </a:xfrm>
          <a:prstGeom prst="rect">
            <a:avLst/>
          </a:prstGeom>
          <a:noFill/>
        </p:spPr>
        <p:txBody>
          <a:bodyPr wrap="square" rtlCol="0">
            <a:spAutoFit/>
          </a:bodyPr>
          <a:lstStyle/>
          <a:p>
            <a:pPr algn="l"/>
            <a:r>
              <a:rPr lang="en-US" b="1" i="0" dirty="0">
                <a:solidFill>
                  <a:srgbClr val="000000"/>
                </a:solidFill>
                <a:effectLst/>
                <a:latin typeface="Work Sans"/>
              </a:rPr>
              <a:t>School Transportation Policies During COVID-19 Pandemic</a:t>
            </a:r>
          </a:p>
          <a:p>
            <a:pPr algn="l"/>
            <a:r>
              <a:rPr lang="en-US" b="0" i="0" dirty="0">
                <a:solidFill>
                  <a:srgbClr val="000000"/>
                </a:solidFill>
                <a:effectLst/>
                <a:latin typeface="Work Sans"/>
              </a:rPr>
              <a:t> </a:t>
            </a:r>
          </a:p>
          <a:p>
            <a:pPr algn="l"/>
            <a:r>
              <a:rPr lang="en-US" b="0" i="0" dirty="0">
                <a:solidFill>
                  <a:srgbClr val="000000"/>
                </a:solidFill>
                <a:effectLst/>
                <a:latin typeface="Work Sans"/>
              </a:rPr>
              <a:t>Student Transportation Eligibility In order to comply with recommended safety precautions during the COVID-19 pandemic, the CMSD Board of Education temporarily amended its transportation policy to limit the number of students that can safely board and travel on school buses during Hybrid Learning.</a:t>
            </a:r>
          </a:p>
          <a:p>
            <a:pPr algn="l"/>
            <a:r>
              <a:rPr lang="en-US" b="0" i="0" dirty="0">
                <a:solidFill>
                  <a:srgbClr val="000000"/>
                </a:solidFill>
                <a:effectLst/>
                <a:latin typeface="Work Sans"/>
              </a:rPr>
              <a:t> </a:t>
            </a:r>
          </a:p>
          <a:p>
            <a:pPr algn="l"/>
            <a:r>
              <a:rPr lang="en-US" b="0" i="0" dirty="0">
                <a:solidFill>
                  <a:srgbClr val="000000"/>
                </a:solidFill>
                <a:effectLst/>
                <a:latin typeface="Work Sans"/>
              </a:rPr>
              <a:t>Temporarily, during the pandemic, </a:t>
            </a:r>
            <a:r>
              <a:rPr lang="en-US" b="1" i="0" dirty="0">
                <a:solidFill>
                  <a:srgbClr val="000000"/>
                </a:solidFill>
                <a:effectLst/>
                <a:latin typeface="Work Sans"/>
              </a:rPr>
              <a:t>students who live less than two miles from their school are not eligible for transportation on a yellow bus</a:t>
            </a:r>
            <a:r>
              <a:rPr lang="en-US" b="0" i="0" dirty="0">
                <a:solidFill>
                  <a:srgbClr val="000000"/>
                </a:solidFill>
                <a:effectLst/>
                <a:latin typeface="Work Sans"/>
              </a:rPr>
              <a:t>. Students assigned to ride RTA will receive one (1) two-ride bus ticket per day from their school.</a:t>
            </a:r>
          </a:p>
          <a:p>
            <a:pPr algn="l"/>
            <a:r>
              <a:rPr lang="en-US" b="0" i="0" dirty="0">
                <a:solidFill>
                  <a:srgbClr val="000000"/>
                </a:solidFill>
                <a:effectLst/>
                <a:latin typeface="Work Sans"/>
              </a:rPr>
              <a:t> </a:t>
            </a:r>
          </a:p>
          <a:p>
            <a:pPr algn="l"/>
            <a:r>
              <a:rPr lang="en-US" b="0" i="0" dirty="0">
                <a:solidFill>
                  <a:srgbClr val="000000"/>
                </a:solidFill>
                <a:effectLst/>
                <a:latin typeface="Work Sans"/>
              </a:rPr>
              <a:t>After the pandemic, CMSD will return to our normal transportation policy that enables significantly more students to qualify for yellow bus transportation.</a:t>
            </a:r>
          </a:p>
          <a:p>
            <a:pPr algn="l"/>
            <a:r>
              <a:rPr lang="en-US" b="0" i="0" dirty="0">
                <a:solidFill>
                  <a:srgbClr val="000000"/>
                </a:solidFill>
                <a:effectLst/>
                <a:latin typeface="Work Sans"/>
              </a:rPr>
              <a:t> </a:t>
            </a:r>
          </a:p>
          <a:p>
            <a:pPr algn="l"/>
            <a:r>
              <a:rPr lang="en-US" sz="1400" b="0" i="0" dirty="0">
                <a:solidFill>
                  <a:srgbClr val="000000"/>
                </a:solidFill>
                <a:effectLst/>
                <a:latin typeface="Work Sans"/>
                <a:hlinkClick r:id="rId3"/>
              </a:rPr>
              <a:t>Read more information for Transportation Guidelines during the COVID-19 Pandemic.</a:t>
            </a:r>
            <a:endParaRPr lang="en-US" sz="1400" b="0" i="0" dirty="0">
              <a:solidFill>
                <a:srgbClr val="000000"/>
              </a:solidFill>
              <a:effectLst/>
              <a:latin typeface="Work Sans"/>
            </a:endParaRPr>
          </a:p>
        </p:txBody>
      </p:sp>
    </p:spTree>
    <p:extLst>
      <p:ext uri="{BB962C8B-B14F-4D97-AF65-F5344CB8AC3E}">
        <p14:creationId xmlns:p14="http://schemas.microsoft.com/office/powerpoint/2010/main" val="3672949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8708"/>
            <a:ext cx="8229600" cy="1143000"/>
          </a:xfrm>
        </p:spPr>
        <p:txBody>
          <a:bodyPr>
            <a:normAutofit/>
          </a:bodyPr>
          <a:lstStyle/>
          <a:p>
            <a:r>
              <a:rPr lang="en-US" dirty="0">
                <a:latin typeface="Arial Black" panose="020B0A04020102020204" pitchFamily="34" charset="0"/>
              </a:rPr>
              <a:t>Transportation - RTA</a:t>
            </a:r>
          </a:p>
        </p:txBody>
      </p:sp>
      <p:sp>
        <p:nvSpPr>
          <p:cNvPr id="3" name="Content Placeholder 2"/>
          <p:cNvSpPr>
            <a:spLocks noGrp="1"/>
          </p:cNvSpPr>
          <p:nvPr>
            <p:ph idx="1"/>
          </p:nvPr>
        </p:nvSpPr>
        <p:spPr>
          <a:xfrm>
            <a:off x="645980" y="1390208"/>
            <a:ext cx="8229600" cy="3874532"/>
          </a:xfrm>
        </p:spPr>
        <p:txBody>
          <a:bodyPr>
            <a:normAutofit fontScale="92500"/>
          </a:bodyPr>
          <a:lstStyle/>
          <a:p>
            <a:pPr marL="0" indent="0">
              <a:buNone/>
            </a:pPr>
            <a:endParaRPr lang="en-US" dirty="0"/>
          </a:p>
          <a:p>
            <a:r>
              <a:rPr lang="en-US" b="0" i="0" dirty="0">
                <a:solidFill>
                  <a:srgbClr val="000000"/>
                </a:solidFill>
                <a:effectLst/>
                <a:latin typeface="Work Sans"/>
              </a:rPr>
              <a:t>Students assigned to ride RTA will receive one (1) two-ride bus ticket per day from their school. </a:t>
            </a:r>
          </a:p>
          <a:p>
            <a:r>
              <a:rPr lang="en-US" dirty="0"/>
              <a:t>RTA bus passes will be distributed to eligible 7</a:t>
            </a:r>
            <a:r>
              <a:rPr lang="en-US" baseline="30000" dirty="0"/>
              <a:t>th</a:t>
            </a:r>
            <a:r>
              <a:rPr lang="en-US" dirty="0"/>
              <a:t> and 8</a:t>
            </a:r>
            <a:r>
              <a:rPr lang="en-US" baseline="30000" dirty="0"/>
              <a:t>th</a:t>
            </a:r>
            <a:r>
              <a:rPr lang="en-US" dirty="0"/>
              <a:t> grade students during lunch each day.  </a:t>
            </a:r>
          </a:p>
          <a:p>
            <a:r>
              <a:rPr lang="en-US" dirty="0"/>
              <a:t>The ticket will get them home and then back to school the next day they attend.  </a:t>
            </a:r>
          </a:p>
        </p:txBody>
      </p:sp>
    </p:spTree>
    <p:extLst>
      <p:ext uri="{BB962C8B-B14F-4D97-AF65-F5344CB8AC3E}">
        <p14:creationId xmlns:p14="http://schemas.microsoft.com/office/powerpoint/2010/main" val="2852720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8707"/>
            <a:ext cx="8229600" cy="4006965"/>
          </a:xfrm>
        </p:spPr>
        <p:txBody>
          <a:bodyPr>
            <a:normAutofit fontScale="90000"/>
          </a:bodyPr>
          <a:lstStyle/>
          <a:p>
            <a:br>
              <a:rPr lang="en-US" dirty="0"/>
            </a:br>
            <a:r>
              <a:rPr lang="en-US" dirty="0">
                <a:latin typeface="Arial Black" panose="020B0A04020102020204" pitchFamily="34" charset="0"/>
              </a:rPr>
              <a:t>Thank you for attending!</a:t>
            </a:r>
            <a:br>
              <a:rPr lang="en-US" dirty="0">
                <a:latin typeface="Arial Black" panose="020B0A04020102020204" pitchFamily="34" charset="0"/>
              </a:rPr>
            </a:br>
            <a:br>
              <a:rPr lang="en-US" dirty="0"/>
            </a:br>
            <a:r>
              <a:rPr lang="en-US" dirty="0"/>
              <a:t>Please do not hesitate to contact the school with any questions or concerns.</a:t>
            </a:r>
            <a:br>
              <a:rPr lang="en-US" dirty="0"/>
            </a:br>
            <a:br>
              <a:rPr lang="en-US" dirty="0"/>
            </a:br>
            <a:r>
              <a:rPr lang="en-US" dirty="0"/>
              <a:t> </a:t>
            </a:r>
            <a:endParaRPr lang="en-US" dirty="0">
              <a:latin typeface="Arial Black" panose="020B0A04020102020204" pitchFamily="34" charset="0"/>
            </a:endParaRPr>
          </a:p>
        </p:txBody>
      </p:sp>
      <p:pic>
        <p:nvPicPr>
          <p:cNvPr id="1026" name="Picture 2" descr="2 images (1 Color and 1 B&amp;W)- images saved at 400dpi in PNG filesTerm of  use:- Any merchandise goods or prod… | Teacher freebies, Clip art freebies,  Free clip art">
            <a:extLst>
              <a:ext uri="{FF2B5EF4-FFF2-40B4-BE49-F238E27FC236}">
                <a16:creationId xmlns:a16="http://schemas.microsoft.com/office/drawing/2014/main" id="{7C793873-47C1-4A18-BB27-9D232DE4DC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2" t="25277" r="3282" b="3662"/>
          <a:stretch/>
        </p:blipFill>
        <p:spPr bwMode="auto">
          <a:xfrm>
            <a:off x="2890684" y="3810983"/>
            <a:ext cx="3132558" cy="2371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80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245" y="622062"/>
            <a:ext cx="8229600" cy="1143000"/>
          </a:xfrm>
        </p:spPr>
        <p:txBody>
          <a:bodyPr>
            <a:normAutofit/>
          </a:bodyPr>
          <a:lstStyle/>
          <a:p>
            <a:r>
              <a:rPr lang="en-US">
                <a:cs typeface="Calibri"/>
              </a:rPr>
              <a:t>Our Priorities</a:t>
            </a:r>
            <a:endParaRPr lang="en-US"/>
          </a:p>
        </p:txBody>
      </p:sp>
      <p:sp>
        <p:nvSpPr>
          <p:cNvPr id="3" name="Content Placeholder 2"/>
          <p:cNvSpPr>
            <a:spLocks noGrp="1"/>
          </p:cNvSpPr>
          <p:nvPr>
            <p:ph idx="1"/>
          </p:nvPr>
        </p:nvSpPr>
        <p:spPr>
          <a:xfrm>
            <a:off x="457200" y="2164760"/>
            <a:ext cx="8229600" cy="3874532"/>
          </a:xfrm>
        </p:spPr>
        <p:txBody>
          <a:bodyPr vert="horz" lIns="91440" tIns="45720" rIns="91440" bIns="45720" rtlCol="0" anchor="t">
            <a:normAutofit/>
          </a:bodyPr>
          <a:lstStyle/>
          <a:p>
            <a:pPr marL="0" indent="0">
              <a:buNone/>
            </a:pPr>
            <a:endParaRPr lang="en-US"/>
          </a:p>
          <a:p>
            <a:pPr marL="0" indent="0">
              <a:buNone/>
            </a:pPr>
            <a:endParaRPr lang="en-US"/>
          </a:p>
        </p:txBody>
      </p:sp>
      <p:sp>
        <p:nvSpPr>
          <p:cNvPr id="5" name="TextBox 4">
            <a:extLst>
              <a:ext uri="{FF2B5EF4-FFF2-40B4-BE49-F238E27FC236}">
                <a16:creationId xmlns:a16="http://schemas.microsoft.com/office/drawing/2014/main" id="{5678BDEB-92B8-47F0-BBA7-F0A8395980BA}"/>
              </a:ext>
            </a:extLst>
          </p:cNvPr>
          <p:cNvSpPr txBox="1"/>
          <p:nvPr/>
        </p:nvSpPr>
        <p:spPr>
          <a:xfrm>
            <a:off x="668797" y="1575823"/>
            <a:ext cx="7702497" cy="557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a:solidFill>
                  <a:srgbClr val="000000"/>
                </a:solidFill>
                <a:latin typeface="Calibri"/>
                <a:cs typeface="Calibri"/>
              </a:rPr>
              <a:t>Maintaining</a:t>
            </a:r>
            <a:r>
              <a:rPr lang="en-US" sz="2000">
                <a:ea typeface="+mn-lt"/>
                <a:cs typeface="+mn-lt"/>
              </a:rPr>
              <a:t> the health, safety, and well-being of our scholars and staff</a:t>
            </a:r>
            <a:endParaRPr lang="en-US" sz="2000">
              <a:cs typeface="Calibri"/>
            </a:endParaRPr>
          </a:p>
          <a:p>
            <a:pPr marL="285750" indent="-285750">
              <a:buFont typeface="Arial"/>
              <a:buChar char="•"/>
            </a:pPr>
            <a:r>
              <a:rPr lang="en-US" sz="2000">
                <a:ea typeface="+mn-lt"/>
                <a:cs typeface="+mn-lt"/>
              </a:rPr>
              <a:t>Exemplify excellence in learning and teaching, filled with joy and aligned to a coherent, unified core curriculum</a:t>
            </a:r>
            <a:endParaRPr lang="en-US" sz="2000">
              <a:cs typeface="Calibri"/>
            </a:endParaRPr>
          </a:p>
          <a:p>
            <a:pPr marL="285750" indent="-285750">
              <a:buFont typeface="Arial"/>
              <a:buChar char="•"/>
            </a:pPr>
            <a:r>
              <a:rPr lang="en-US" sz="2000" b="1">
                <a:ea typeface="+mn-lt"/>
                <a:cs typeface="+mn-lt"/>
              </a:rPr>
              <a:t>Supporting our scholars, staff, and families as they adapt to new methods and rhythms of learning and teaching</a:t>
            </a:r>
            <a:endParaRPr lang="en-US" sz="2000" b="1">
              <a:cs typeface="Calibri"/>
            </a:endParaRPr>
          </a:p>
          <a:p>
            <a:pPr marL="285750" indent="-285750">
              <a:buFont typeface="Arial"/>
              <a:buChar char="•"/>
            </a:pPr>
            <a:r>
              <a:rPr lang="en-US" sz="2000">
                <a:ea typeface="+mn-lt"/>
                <a:cs typeface="+mn-lt"/>
              </a:rPr>
              <a:t>Ensuring operational efficiency across the organization to encourage flexibility and financial health</a:t>
            </a:r>
            <a:endParaRPr lang="en-US" sz="2000">
              <a:cs typeface="Calibri"/>
            </a:endParaRPr>
          </a:p>
          <a:p>
            <a:pPr marL="285750" indent="-285750">
              <a:buFont typeface="Arial"/>
              <a:buChar char="•"/>
            </a:pPr>
            <a:r>
              <a:rPr lang="en-US" sz="2000">
                <a:ea typeface="+mn-lt"/>
                <a:cs typeface="+mn-lt"/>
              </a:rPr>
              <a:t>Partnering with community organizations and leveraging local assets to more fully and equitably support our scholars and their families</a:t>
            </a:r>
            <a:endParaRPr lang="en-US">
              <a:ea typeface="+mn-lt"/>
              <a:cs typeface="+mn-lt"/>
            </a:endParaRPr>
          </a:p>
          <a:p>
            <a:r>
              <a:rPr lang="en-US" sz="2000">
                <a:solidFill>
                  <a:srgbClr val="000000"/>
                </a:solidFill>
                <a:latin typeface="Calibri"/>
                <a:ea typeface="+mn-lt"/>
                <a:cs typeface="+mn-lt"/>
              </a:rPr>
              <a:t>To view more details about the health and safety protocols in place at every school visit our website at:</a:t>
            </a:r>
          </a:p>
          <a:p>
            <a:pPr algn="ctr"/>
            <a:r>
              <a:rPr lang="en-US" sz="2000">
                <a:ea typeface="+mn-lt"/>
                <a:cs typeface="+mn-lt"/>
                <a:hlinkClick r:id="rId4"/>
              </a:rPr>
              <a:t>https://www.clevelandmetroschools.org/Hybrid</a:t>
            </a:r>
            <a:endParaRPr lang="en-US" sz="2000">
              <a:ea typeface="+mn-lt"/>
              <a:cs typeface="+mn-lt"/>
            </a:endParaRPr>
          </a:p>
          <a:p>
            <a:endParaRPr lang="en-US" sz="2000">
              <a:ea typeface="+mn-lt"/>
              <a:cs typeface="+mn-lt"/>
            </a:endParaRPr>
          </a:p>
          <a:p>
            <a:endParaRPr lang="en-US"/>
          </a:p>
          <a:p>
            <a:endParaRPr lang="en-US" sz="2000">
              <a:solidFill>
                <a:srgbClr val="000000"/>
              </a:solidFill>
              <a:latin typeface="Calibri"/>
              <a:ea typeface="+mn-lt"/>
              <a:cs typeface="+mn-lt"/>
            </a:endParaRPr>
          </a:p>
          <a:p>
            <a:endParaRPr lang="en-US" sz="2000">
              <a:solidFill>
                <a:srgbClr val="000000"/>
              </a:solidFill>
              <a:latin typeface="Calibri"/>
              <a:ea typeface="+mn-lt"/>
              <a:cs typeface="+mn-lt"/>
            </a:endParaRPr>
          </a:p>
          <a:p>
            <a:pPr marL="285750" indent="-285750">
              <a:buFont typeface="Arial"/>
              <a:buChar char="•"/>
            </a:pPr>
            <a:r>
              <a:rPr lang="en-US">
                <a:solidFill>
                  <a:srgbClr val="FFFFFF"/>
                </a:solidFill>
                <a:latin typeface="Work Sans"/>
                <a:ea typeface="+mn-lt"/>
                <a:cs typeface="+mn-lt"/>
              </a:rPr>
              <a:t> </a:t>
            </a:r>
            <a:r>
              <a:rPr lang="en-US">
                <a:solidFill>
                  <a:srgbClr val="FFFFFF"/>
                </a:solidFill>
                <a:latin typeface="Work Sans"/>
              </a:rPr>
              <a:t>and well-being of our s</a:t>
            </a:r>
            <a:endParaRPr lang="en-US">
              <a:solidFill>
                <a:srgbClr val="000000"/>
              </a:solidFill>
              <a:latin typeface="Calibri"/>
              <a:cs typeface="Calibri"/>
            </a:endParaRPr>
          </a:p>
        </p:txBody>
      </p:sp>
    </p:spTree>
    <p:extLst>
      <p:ext uri="{BB962C8B-B14F-4D97-AF65-F5344CB8AC3E}">
        <p14:creationId xmlns:p14="http://schemas.microsoft.com/office/powerpoint/2010/main" val="2654195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64760"/>
            <a:ext cx="8229600" cy="3874532"/>
          </a:xfrm>
        </p:spPr>
        <p:txBody>
          <a:bodyPr>
            <a:normAutofit/>
          </a:bodyPr>
          <a:lstStyle/>
          <a:p>
            <a:pPr marL="0" indent="0">
              <a:buNone/>
            </a:pPr>
            <a:endParaRPr lang="en-US"/>
          </a:p>
          <a:p>
            <a:pPr marL="0" indent="0">
              <a:buNone/>
            </a:pPr>
            <a:r>
              <a:rPr lang="en-US"/>
              <a:t>	</a:t>
            </a:r>
          </a:p>
        </p:txBody>
      </p:sp>
      <p:pic>
        <p:nvPicPr>
          <p:cNvPr id="5" name="Picture 4" descr="Graphical user interface, website&#10;&#10;Description automatically generated">
            <a:extLst>
              <a:ext uri="{FF2B5EF4-FFF2-40B4-BE49-F238E27FC236}">
                <a16:creationId xmlns:a16="http://schemas.microsoft.com/office/drawing/2014/main" id="{B6E16FA6-465E-4596-BBAC-4C434EE8C701}"/>
              </a:ext>
            </a:extLst>
          </p:cNvPr>
          <p:cNvPicPr>
            <a:picLocks noChangeAspect="1"/>
          </p:cNvPicPr>
          <p:nvPr/>
        </p:nvPicPr>
        <p:blipFill>
          <a:blip r:embed="rId4"/>
          <a:stretch>
            <a:fillRect/>
          </a:stretch>
        </p:blipFill>
        <p:spPr>
          <a:xfrm>
            <a:off x="1255486" y="1094011"/>
            <a:ext cx="6200407" cy="4363482"/>
          </a:xfrm>
          <a:prstGeom prst="rect">
            <a:avLst/>
          </a:prstGeom>
        </p:spPr>
      </p:pic>
    </p:spTree>
    <p:extLst>
      <p:ext uri="{BB962C8B-B14F-4D97-AF65-F5344CB8AC3E}">
        <p14:creationId xmlns:p14="http://schemas.microsoft.com/office/powerpoint/2010/main" val="534034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18708"/>
            <a:ext cx="8229600" cy="1143000"/>
          </a:xfrm>
        </p:spPr>
        <p:txBody>
          <a:bodyPr>
            <a:normAutofit/>
          </a:bodyPr>
          <a:lstStyle/>
          <a:p>
            <a:r>
              <a:rPr lang="en-US" dirty="0">
                <a:latin typeface="Arial Black" panose="020B0A04020102020204" pitchFamily="34" charset="0"/>
              </a:rPr>
              <a:t>OPT out Information</a:t>
            </a:r>
          </a:p>
        </p:txBody>
      </p:sp>
      <p:sp>
        <p:nvSpPr>
          <p:cNvPr id="3" name="Content Placeholder 2"/>
          <p:cNvSpPr>
            <a:spLocks noGrp="1"/>
          </p:cNvSpPr>
          <p:nvPr>
            <p:ph idx="1"/>
          </p:nvPr>
        </p:nvSpPr>
        <p:spPr>
          <a:xfrm>
            <a:off x="457200" y="1800966"/>
            <a:ext cx="8229600" cy="3874532"/>
          </a:xfrm>
        </p:spPr>
        <p:txBody>
          <a:bodyPr>
            <a:normAutofit lnSpcReduction="10000"/>
          </a:bodyPr>
          <a:lstStyle/>
          <a:p>
            <a:pPr marL="0" indent="0">
              <a:buNone/>
            </a:pPr>
            <a:r>
              <a:rPr lang="en-US"/>
              <a:t>Families who want to remain in Remote Learning can do so by calling 216.838.3675 to speak with an enrollment specialist. Deadline to OPT out is March 19</a:t>
            </a:r>
            <a:r>
              <a:rPr lang="en-US" baseline="30000"/>
              <a:t>th</a:t>
            </a:r>
            <a:r>
              <a:rPr lang="en-US"/>
              <a:t>.</a:t>
            </a:r>
          </a:p>
          <a:p>
            <a:pPr marL="0" indent="0">
              <a:buNone/>
            </a:pPr>
            <a:r>
              <a:rPr lang="en-US"/>
              <a:t>You may also use the link on the district’s hybrid page.</a:t>
            </a:r>
          </a:p>
          <a:p>
            <a:pPr marL="0" indent="0">
              <a:buNone/>
            </a:pPr>
            <a:r>
              <a:rPr lang="en-US">
                <a:hlinkClick r:id="rId4"/>
              </a:rPr>
              <a:t>https://app.smartsheet.com/b/form/19ee16ad3d12405dbb17fee28549f341</a:t>
            </a:r>
            <a:endParaRPr lang="en-US"/>
          </a:p>
          <a:p>
            <a:pPr marL="0" indent="0">
              <a:buNone/>
            </a:pPr>
            <a:endParaRPr lang="en-US"/>
          </a:p>
        </p:txBody>
      </p:sp>
    </p:spTree>
    <p:extLst>
      <p:ext uri="{BB962C8B-B14F-4D97-AF65-F5344CB8AC3E}">
        <p14:creationId xmlns:p14="http://schemas.microsoft.com/office/powerpoint/2010/main" val="556063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50"/>
            <a:ext cx="8229600" cy="1143000"/>
          </a:xfrm>
        </p:spPr>
        <p:txBody>
          <a:bodyPr>
            <a:normAutofit fontScale="90000"/>
          </a:bodyPr>
          <a:lstStyle/>
          <a:p>
            <a:r>
              <a:rPr lang="en-US" dirty="0">
                <a:latin typeface="Arial Black" panose="020B0A04020102020204" pitchFamily="34" charset="0"/>
              </a:rPr>
              <a:t>Hybrid Learning Schedules</a:t>
            </a:r>
          </a:p>
        </p:txBody>
      </p:sp>
      <p:sp>
        <p:nvSpPr>
          <p:cNvPr id="3" name="Content Placeholder 2"/>
          <p:cNvSpPr>
            <a:spLocks noGrp="1"/>
          </p:cNvSpPr>
          <p:nvPr>
            <p:ph idx="1"/>
          </p:nvPr>
        </p:nvSpPr>
        <p:spPr>
          <a:xfrm>
            <a:off x="457200" y="1364225"/>
            <a:ext cx="8229600" cy="4525963"/>
          </a:xfrm>
        </p:spPr>
        <p:txBody>
          <a:bodyPr>
            <a:normAutofit fontScale="92500" lnSpcReduction="20000"/>
          </a:bodyPr>
          <a:lstStyle/>
          <a:p>
            <a:r>
              <a:rPr lang="en-US" dirty="0"/>
              <a:t>Students will be in school two or four days per week depending on their assignment</a:t>
            </a:r>
          </a:p>
          <a:p>
            <a:r>
              <a:rPr lang="en-US" dirty="0"/>
              <a:t>Most students will attend school two days per week</a:t>
            </a:r>
          </a:p>
          <a:p>
            <a:r>
              <a:rPr lang="en-US" dirty="0"/>
              <a:t>Only Preschool and special populations of students will attend four days per week</a:t>
            </a:r>
          </a:p>
          <a:p>
            <a:r>
              <a:rPr lang="en-US" dirty="0"/>
              <a:t>Students will be in Remote Learning or independent study on the other days</a:t>
            </a:r>
          </a:p>
          <a:p>
            <a:r>
              <a:rPr lang="en-US" dirty="0"/>
              <a:t>Parents may request to change their child’s assigned days by calling the Office of School Choice and Enrollment at 216.838.3675</a:t>
            </a:r>
          </a:p>
        </p:txBody>
      </p:sp>
    </p:spTree>
    <p:extLst>
      <p:ext uri="{BB962C8B-B14F-4D97-AF65-F5344CB8AC3E}">
        <p14:creationId xmlns:p14="http://schemas.microsoft.com/office/powerpoint/2010/main" val="41646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2" y="1276275"/>
            <a:ext cx="8229600" cy="3874532"/>
          </a:xfrm>
        </p:spPr>
        <p:txBody>
          <a:bodyPr>
            <a:normAutofit/>
          </a:bodyPr>
          <a:lstStyle/>
          <a:p>
            <a:pPr marL="0" indent="0">
              <a:buNone/>
            </a:pPr>
            <a:endParaRPr lang="en-US"/>
          </a:p>
          <a:p>
            <a:pPr marL="0" indent="0">
              <a:buNone/>
            </a:pPr>
            <a:r>
              <a:rPr lang="en-US"/>
              <a:t>	</a:t>
            </a:r>
          </a:p>
        </p:txBody>
      </p:sp>
      <p:pic>
        <p:nvPicPr>
          <p:cNvPr id="4" name="Picture 4">
            <a:extLst>
              <a:ext uri="{FF2B5EF4-FFF2-40B4-BE49-F238E27FC236}">
                <a16:creationId xmlns:a16="http://schemas.microsoft.com/office/drawing/2014/main" id="{391E8EDC-E29F-40D7-A06D-9B2ACC6184E9}"/>
              </a:ext>
            </a:extLst>
          </p:cNvPr>
          <p:cNvPicPr>
            <a:picLocks noChangeAspect="1"/>
          </p:cNvPicPr>
          <p:nvPr/>
        </p:nvPicPr>
        <p:blipFill>
          <a:blip r:embed="rId3"/>
          <a:stretch>
            <a:fillRect/>
          </a:stretch>
        </p:blipFill>
        <p:spPr>
          <a:xfrm>
            <a:off x="752600" y="686168"/>
            <a:ext cx="7252825" cy="4386295"/>
          </a:xfrm>
          <a:prstGeom prst="rect">
            <a:avLst/>
          </a:prstGeom>
        </p:spPr>
      </p:pic>
      <p:graphicFrame>
        <p:nvGraphicFramePr>
          <p:cNvPr id="2" name="Table 4">
            <a:extLst>
              <a:ext uri="{FF2B5EF4-FFF2-40B4-BE49-F238E27FC236}">
                <a16:creationId xmlns:a16="http://schemas.microsoft.com/office/drawing/2014/main" id="{4CFEA0AF-4CE1-4D29-937A-26811F7DA1EA}"/>
              </a:ext>
            </a:extLst>
          </p:cNvPr>
          <p:cNvGraphicFramePr>
            <a:graphicFrameLocks noGrp="1"/>
          </p:cNvGraphicFramePr>
          <p:nvPr>
            <p:extLst>
              <p:ext uri="{D42A27DB-BD31-4B8C-83A1-F6EECF244321}">
                <p14:modId xmlns:p14="http://schemas.microsoft.com/office/powerpoint/2010/main" val="2488562037"/>
              </p:ext>
            </p:extLst>
          </p:nvPr>
        </p:nvGraphicFramePr>
        <p:xfrm>
          <a:off x="802312" y="5210885"/>
          <a:ext cx="7203113" cy="1188720"/>
        </p:xfrm>
        <a:graphic>
          <a:graphicData uri="http://schemas.openxmlformats.org/drawingml/2006/table">
            <a:tbl>
              <a:tblPr firstRow="1" bandRow="1">
                <a:tableStyleId>{5C22544A-7EE6-4342-B048-85BDC9FD1C3A}</a:tableStyleId>
              </a:tblPr>
              <a:tblGrid>
                <a:gridCol w="2283051">
                  <a:extLst>
                    <a:ext uri="{9D8B030D-6E8A-4147-A177-3AD203B41FA5}">
                      <a16:colId xmlns:a16="http://schemas.microsoft.com/office/drawing/2014/main" val="1948549640"/>
                    </a:ext>
                  </a:extLst>
                </a:gridCol>
                <a:gridCol w="2507225">
                  <a:extLst>
                    <a:ext uri="{9D8B030D-6E8A-4147-A177-3AD203B41FA5}">
                      <a16:colId xmlns:a16="http://schemas.microsoft.com/office/drawing/2014/main" val="1406741865"/>
                    </a:ext>
                  </a:extLst>
                </a:gridCol>
                <a:gridCol w="2412837">
                  <a:extLst>
                    <a:ext uri="{9D8B030D-6E8A-4147-A177-3AD203B41FA5}">
                      <a16:colId xmlns:a16="http://schemas.microsoft.com/office/drawing/2014/main" val="386196087"/>
                    </a:ext>
                  </a:extLst>
                </a:gridCol>
              </a:tblGrid>
              <a:tr h="370840">
                <a:tc>
                  <a:txBody>
                    <a:bodyPr/>
                    <a:lstStyle/>
                    <a:p>
                      <a:r>
                        <a:rPr lang="en-US" dirty="0">
                          <a:solidFill>
                            <a:schemeClr val="tx1"/>
                          </a:solidFill>
                        </a:rPr>
                        <a:t>Friday, March 12</a:t>
                      </a:r>
                      <a:r>
                        <a:rPr lang="en-US" baseline="30000" dirty="0">
                          <a:solidFill>
                            <a:schemeClr val="tx1"/>
                          </a:solidFill>
                        </a:rPr>
                        <a:t>th</a:t>
                      </a:r>
                      <a:endParaRPr lang="en-US" dirty="0">
                        <a:solidFill>
                          <a:schemeClr val="tx1"/>
                        </a:solidFill>
                      </a:endParaRPr>
                    </a:p>
                    <a:p>
                      <a:r>
                        <a:rPr lang="en-US" dirty="0">
                          <a:solidFill>
                            <a:schemeClr val="tx1"/>
                          </a:solidFill>
                        </a:rPr>
                        <a:t>Mr. </a:t>
                      </a:r>
                      <a:r>
                        <a:rPr lang="en-US" dirty="0" err="1">
                          <a:solidFill>
                            <a:schemeClr val="tx1"/>
                          </a:solidFill>
                        </a:rPr>
                        <a:t>Boru</a:t>
                      </a:r>
                      <a:r>
                        <a:rPr lang="en-US" dirty="0">
                          <a:solidFill>
                            <a:schemeClr val="tx1"/>
                          </a:solidFill>
                        </a:rPr>
                        <a:t>, </a:t>
                      </a:r>
                      <a:r>
                        <a:rPr lang="en-US" dirty="0" err="1">
                          <a:solidFill>
                            <a:schemeClr val="tx1"/>
                          </a:solidFill>
                        </a:rPr>
                        <a:t>Ms.Stevens</a:t>
                      </a:r>
                      <a:r>
                        <a:rPr lang="en-US" dirty="0">
                          <a:solidFill>
                            <a:schemeClr val="tx1"/>
                          </a:solidFill>
                        </a:rPr>
                        <a:t>, Mr. </a:t>
                      </a:r>
                      <a:r>
                        <a:rPr lang="en-US" dirty="0" err="1">
                          <a:solidFill>
                            <a:schemeClr val="tx1"/>
                          </a:solidFill>
                        </a:rPr>
                        <a:t>Damron</a:t>
                      </a:r>
                      <a:r>
                        <a:rPr lang="en-US" dirty="0">
                          <a:solidFill>
                            <a:schemeClr val="tx1"/>
                          </a:solidFill>
                        </a:rPr>
                        <a:t>, Mrs. E. Mullins</a:t>
                      </a:r>
                    </a:p>
                  </a:txBody>
                  <a:tcPr>
                    <a:solidFill>
                      <a:schemeClr val="tx2">
                        <a:lumMod val="20000"/>
                        <a:lumOff val="80000"/>
                      </a:schemeClr>
                    </a:solidFill>
                  </a:tcPr>
                </a:tc>
                <a:tc>
                  <a:txBody>
                    <a:bodyPr/>
                    <a:lstStyle/>
                    <a:p>
                      <a:r>
                        <a:rPr lang="en-US" dirty="0">
                          <a:solidFill>
                            <a:schemeClr val="tx1"/>
                          </a:solidFill>
                        </a:rPr>
                        <a:t>Week of March 15</a:t>
                      </a:r>
                      <a:r>
                        <a:rPr lang="en-US" baseline="30000" dirty="0">
                          <a:solidFill>
                            <a:schemeClr val="tx1"/>
                          </a:solidFill>
                        </a:rPr>
                        <a:t>th</a:t>
                      </a:r>
                      <a:endParaRPr lang="en-US" dirty="0">
                        <a:solidFill>
                          <a:schemeClr val="tx1"/>
                        </a:solidFill>
                      </a:endParaRPr>
                    </a:p>
                    <a:p>
                      <a:r>
                        <a:rPr lang="en-US" dirty="0">
                          <a:solidFill>
                            <a:schemeClr val="tx1"/>
                          </a:solidFill>
                        </a:rPr>
                        <a:t>Grades PreK – 2 </a:t>
                      </a:r>
                    </a:p>
                  </a:txBody>
                  <a:tcPr>
                    <a:solidFill>
                      <a:schemeClr val="tx2">
                        <a:lumMod val="20000"/>
                        <a:lumOff val="80000"/>
                      </a:schemeClr>
                    </a:solidFill>
                  </a:tcPr>
                </a:tc>
                <a:tc>
                  <a:txBody>
                    <a:bodyPr/>
                    <a:lstStyle/>
                    <a:p>
                      <a:r>
                        <a:rPr lang="en-US" dirty="0">
                          <a:solidFill>
                            <a:schemeClr val="tx1"/>
                          </a:solidFill>
                        </a:rPr>
                        <a:t>Week of March 22</a:t>
                      </a:r>
                      <a:r>
                        <a:rPr lang="en-US" baseline="30000" dirty="0">
                          <a:solidFill>
                            <a:schemeClr val="tx1"/>
                          </a:solidFill>
                        </a:rPr>
                        <a:t>nd</a:t>
                      </a:r>
                      <a:r>
                        <a:rPr lang="en-US" dirty="0">
                          <a:solidFill>
                            <a:schemeClr val="tx1"/>
                          </a:solidFill>
                        </a:rPr>
                        <a:t> Grades 3-8</a:t>
                      </a:r>
                    </a:p>
                  </a:txBody>
                  <a:tcPr>
                    <a:solidFill>
                      <a:schemeClr val="tx2">
                        <a:lumMod val="20000"/>
                        <a:lumOff val="80000"/>
                      </a:schemeClr>
                    </a:solidFill>
                  </a:tcPr>
                </a:tc>
                <a:extLst>
                  <a:ext uri="{0D108BD9-81ED-4DB2-BD59-A6C34878D82A}">
                    <a16:rowId xmlns:a16="http://schemas.microsoft.com/office/drawing/2014/main" val="1858989647"/>
                  </a:ext>
                </a:extLst>
              </a:tr>
            </a:tbl>
          </a:graphicData>
        </a:graphic>
      </p:graphicFrame>
    </p:spTree>
    <p:extLst>
      <p:ext uri="{BB962C8B-B14F-4D97-AF65-F5344CB8AC3E}">
        <p14:creationId xmlns:p14="http://schemas.microsoft.com/office/powerpoint/2010/main" val="317247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2" y="1276275"/>
            <a:ext cx="8229600" cy="3874532"/>
          </a:xfrm>
        </p:spPr>
        <p:txBody>
          <a:bodyPr>
            <a:normAutofit/>
          </a:bodyPr>
          <a:lstStyle/>
          <a:p>
            <a:pPr marL="0" indent="0">
              <a:buNone/>
            </a:pPr>
            <a:endParaRPr lang="en-US"/>
          </a:p>
          <a:p>
            <a:pPr marL="0" indent="0">
              <a:buNone/>
            </a:pPr>
            <a:r>
              <a:rPr lang="en-US"/>
              <a:t>	</a:t>
            </a:r>
          </a:p>
        </p:txBody>
      </p:sp>
      <p:graphicFrame>
        <p:nvGraphicFramePr>
          <p:cNvPr id="2" name="Table 4">
            <a:extLst>
              <a:ext uri="{FF2B5EF4-FFF2-40B4-BE49-F238E27FC236}">
                <a16:creationId xmlns:a16="http://schemas.microsoft.com/office/drawing/2014/main" id="{4CFEA0AF-4CE1-4D29-937A-26811F7DA1EA}"/>
              </a:ext>
            </a:extLst>
          </p:cNvPr>
          <p:cNvGraphicFramePr>
            <a:graphicFrameLocks noGrp="1"/>
          </p:cNvGraphicFramePr>
          <p:nvPr>
            <p:extLst>
              <p:ext uri="{D42A27DB-BD31-4B8C-83A1-F6EECF244321}">
                <p14:modId xmlns:p14="http://schemas.microsoft.com/office/powerpoint/2010/main" val="2592792462"/>
              </p:ext>
            </p:extLst>
          </p:nvPr>
        </p:nvGraphicFramePr>
        <p:xfrm>
          <a:off x="766916" y="1044186"/>
          <a:ext cx="7238509" cy="2834640"/>
        </p:xfrm>
        <a:graphic>
          <a:graphicData uri="http://schemas.openxmlformats.org/drawingml/2006/table">
            <a:tbl>
              <a:tblPr firstRow="1" bandRow="1">
                <a:tableStyleId>{5C22544A-7EE6-4342-B048-85BDC9FD1C3A}</a:tableStyleId>
              </a:tblPr>
              <a:tblGrid>
                <a:gridCol w="2165470">
                  <a:extLst>
                    <a:ext uri="{9D8B030D-6E8A-4147-A177-3AD203B41FA5}">
                      <a16:colId xmlns:a16="http://schemas.microsoft.com/office/drawing/2014/main" val="1948549640"/>
                    </a:ext>
                  </a:extLst>
                </a:gridCol>
                <a:gridCol w="2585181">
                  <a:extLst>
                    <a:ext uri="{9D8B030D-6E8A-4147-A177-3AD203B41FA5}">
                      <a16:colId xmlns:a16="http://schemas.microsoft.com/office/drawing/2014/main" val="1406741865"/>
                    </a:ext>
                  </a:extLst>
                </a:gridCol>
                <a:gridCol w="2487858">
                  <a:extLst>
                    <a:ext uri="{9D8B030D-6E8A-4147-A177-3AD203B41FA5}">
                      <a16:colId xmlns:a16="http://schemas.microsoft.com/office/drawing/2014/main" val="386196087"/>
                    </a:ext>
                  </a:extLst>
                </a:gridCol>
              </a:tblGrid>
              <a:tr h="2384814">
                <a:tc>
                  <a:txBody>
                    <a:bodyPr/>
                    <a:lstStyle/>
                    <a:p>
                      <a:r>
                        <a:rPr lang="en-US" dirty="0">
                          <a:solidFill>
                            <a:schemeClr val="tx1"/>
                          </a:solidFill>
                        </a:rPr>
                        <a:t>Friday, March 12</a:t>
                      </a:r>
                      <a:r>
                        <a:rPr lang="en-US" baseline="30000" dirty="0">
                          <a:solidFill>
                            <a:schemeClr val="tx1"/>
                          </a:solidFill>
                        </a:rPr>
                        <a:t>th</a:t>
                      </a:r>
                      <a:endParaRPr lang="en-US" dirty="0">
                        <a:solidFill>
                          <a:schemeClr val="tx1"/>
                        </a:solidFill>
                      </a:endParaRPr>
                    </a:p>
                    <a:p>
                      <a:r>
                        <a:rPr lang="en-US" dirty="0">
                          <a:solidFill>
                            <a:schemeClr val="tx1"/>
                          </a:solidFill>
                        </a:rPr>
                        <a:t>Monday Tuesday Thursday Friday</a:t>
                      </a:r>
                    </a:p>
                    <a:p>
                      <a:endParaRPr lang="en-US" dirty="0">
                        <a:solidFill>
                          <a:schemeClr val="tx1"/>
                        </a:solidFill>
                      </a:endParaRPr>
                    </a:p>
                    <a:p>
                      <a:endParaRPr lang="en-US" dirty="0">
                        <a:solidFill>
                          <a:schemeClr val="tx1"/>
                        </a:solidFill>
                      </a:endParaRPr>
                    </a:p>
                    <a:p>
                      <a:r>
                        <a:rPr lang="en-US" dirty="0">
                          <a:solidFill>
                            <a:schemeClr val="tx1"/>
                          </a:solidFill>
                        </a:rPr>
                        <a:t>Mr. </a:t>
                      </a:r>
                      <a:r>
                        <a:rPr lang="en-US" dirty="0" err="1">
                          <a:solidFill>
                            <a:schemeClr val="tx1"/>
                          </a:solidFill>
                        </a:rPr>
                        <a:t>Boru</a:t>
                      </a:r>
                      <a:r>
                        <a:rPr lang="en-US" dirty="0">
                          <a:solidFill>
                            <a:schemeClr val="tx1"/>
                          </a:solidFill>
                        </a:rPr>
                        <a:t>, Ms. Stevens, Mr. </a:t>
                      </a:r>
                      <a:r>
                        <a:rPr lang="en-US" dirty="0" err="1">
                          <a:solidFill>
                            <a:schemeClr val="tx1"/>
                          </a:solidFill>
                        </a:rPr>
                        <a:t>Damron</a:t>
                      </a:r>
                      <a:r>
                        <a:rPr lang="en-US" dirty="0">
                          <a:solidFill>
                            <a:schemeClr val="tx1"/>
                          </a:solidFill>
                        </a:rPr>
                        <a:t>, Mrs. E. Mullins</a:t>
                      </a:r>
                    </a:p>
                  </a:txBody>
                  <a:tcPr>
                    <a:solidFill>
                      <a:schemeClr val="tx2">
                        <a:lumMod val="20000"/>
                        <a:lumOff val="80000"/>
                      </a:schemeClr>
                    </a:solidFill>
                  </a:tcPr>
                </a:tc>
                <a:tc>
                  <a:txBody>
                    <a:bodyPr/>
                    <a:lstStyle/>
                    <a:p>
                      <a:r>
                        <a:rPr lang="en-US" dirty="0">
                          <a:solidFill>
                            <a:schemeClr val="tx1"/>
                          </a:solidFill>
                        </a:rPr>
                        <a:t>Week of March 15</a:t>
                      </a:r>
                      <a:r>
                        <a:rPr lang="en-US" baseline="30000" dirty="0">
                          <a:solidFill>
                            <a:schemeClr val="tx1"/>
                          </a:solidFill>
                        </a:rPr>
                        <a:t>th </a:t>
                      </a:r>
                    </a:p>
                    <a:p>
                      <a:pPr marL="0" algn="l" defTabSz="457200" rtl="0" eaLnBrk="1" latinLnBrk="0" hangingPunct="1"/>
                      <a:r>
                        <a:rPr lang="en-US" sz="1800" b="1" kern="1200" dirty="0">
                          <a:solidFill>
                            <a:schemeClr val="tx1"/>
                          </a:solidFill>
                          <a:latin typeface="+mn-lt"/>
                          <a:ea typeface="+mn-ea"/>
                          <a:cs typeface="+mn-cs"/>
                        </a:rPr>
                        <a:t>Grades Pre-K-2</a:t>
                      </a: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Cohort A Monday Tuesday </a:t>
                      </a:r>
                    </a:p>
                    <a:p>
                      <a:endParaRPr lang="en-US" dirty="0">
                        <a:solidFill>
                          <a:schemeClr val="tx1"/>
                        </a:solidFill>
                      </a:endParaRPr>
                    </a:p>
                    <a:p>
                      <a:r>
                        <a:rPr lang="en-US" dirty="0">
                          <a:solidFill>
                            <a:schemeClr val="tx1"/>
                          </a:solidFill>
                        </a:rPr>
                        <a:t>Cohort B  Thursday Friday  </a:t>
                      </a:r>
                      <a:endParaRPr lang="en-US" baseline="30000" dirty="0">
                        <a:solidFill>
                          <a:schemeClr val="tx1"/>
                        </a:solidFill>
                      </a:endParaRPr>
                    </a:p>
                  </a:txBody>
                  <a:tcPr>
                    <a:solidFill>
                      <a:schemeClr val="tx2">
                        <a:lumMod val="20000"/>
                        <a:lumOff val="80000"/>
                      </a:schemeClr>
                    </a:solidFill>
                  </a:tcPr>
                </a:tc>
                <a:tc>
                  <a:txBody>
                    <a:bodyPr/>
                    <a:lstStyle/>
                    <a:p>
                      <a:r>
                        <a:rPr lang="en-US" dirty="0">
                          <a:solidFill>
                            <a:schemeClr val="tx1"/>
                          </a:solidFill>
                        </a:rPr>
                        <a:t>Week of March 22</a:t>
                      </a:r>
                      <a:r>
                        <a:rPr lang="en-US" baseline="30000" dirty="0">
                          <a:solidFill>
                            <a:schemeClr val="tx1"/>
                          </a:solidFill>
                        </a:rPr>
                        <a:t>nd</a:t>
                      </a:r>
                      <a:r>
                        <a:rPr lang="en-US" dirty="0">
                          <a:solidFill>
                            <a:schemeClr val="tx1"/>
                          </a:solidFill>
                        </a:rPr>
                        <a:t> Grades 3-8</a:t>
                      </a:r>
                    </a:p>
                    <a:p>
                      <a:endParaRPr lang="en-US" dirty="0">
                        <a:solidFill>
                          <a:schemeClr val="tx1"/>
                        </a:solidFill>
                      </a:endParaRPr>
                    </a:p>
                    <a:p>
                      <a:endParaRPr lang="en-US" dirty="0">
                        <a:solidFill>
                          <a:schemeClr val="tx1"/>
                        </a:solidFill>
                      </a:endParaRPr>
                    </a:p>
                    <a:p>
                      <a:r>
                        <a:rPr lang="en-US" dirty="0">
                          <a:solidFill>
                            <a:schemeClr val="tx1"/>
                          </a:solidFill>
                        </a:rPr>
                        <a:t>Cohort A Monday Tuesday </a:t>
                      </a:r>
                    </a:p>
                    <a:p>
                      <a:endParaRPr lang="en-US" dirty="0">
                        <a:solidFill>
                          <a:schemeClr val="tx1"/>
                        </a:solidFill>
                      </a:endParaRPr>
                    </a:p>
                    <a:p>
                      <a:r>
                        <a:rPr lang="en-US" dirty="0">
                          <a:solidFill>
                            <a:schemeClr val="tx1"/>
                          </a:solidFill>
                        </a:rPr>
                        <a:t>Cohort B  Thursday Friday  </a:t>
                      </a:r>
                      <a:endParaRPr lang="en-US" baseline="30000" dirty="0">
                        <a:solidFill>
                          <a:schemeClr val="tx1"/>
                        </a:solidFill>
                      </a:endParaRPr>
                    </a:p>
                    <a:p>
                      <a:endParaRPr lang="en-US" dirty="0">
                        <a:solidFill>
                          <a:schemeClr val="tx1"/>
                        </a:solidFill>
                      </a:endParaRPr>
                    </a:p>
                  </a:txBody>
                  <a:tcPr>
                    <a:solidFill>
                      <a:schemeClr val="tx2">
                        <a:lumMod val="20000"/>
                        <a:lumOff val="80000"/>
                      </a:schemeClr>
                    </a:solidFill>
                  </a:tcPr>
                </a:tc>
                <a:extLst>
                  <a:ext uri="{0D108BD9-81ED-4DB2-BD59-A6C34878D82A}">
                    <a16:rowId xmlns:a16="http://schemas.microsoft.com/office/drawing/2014/main" val="1858989647"/>
                  </a:ext>
                </a:extLst>
              </a:tr>
            </a:tbl>
          </a:graphicData>
        </a:graphic>
      </p:graphicFrame>
      <p:sp>
        <p:nvSpPr>
          <p:cNvPr id="5" name="TextBox 4">
            <a:extLst>
              <a:ext uri="{FF2B5EF4-FFF2-40B4-BE49-F238E27FC236}">
                <a16:creationId xmlns:a16="http://schemas.microsoft.com/office/drawing/2014/main" id="{4B6B8892-592D-4188-AA2A-07B3CA0352EB}"/>
              </a:ext>
            </a:extLst>
          </p:cNvPr>
          <p:cNvSpPr txBox="1"/>
          <p:nvPr/>
        </p:nvSpPr>
        <p:spPr>
          <a:xfrm>
            <a:off x="926199" y="4324227"/>
            <a:ext cx="6642673" cy="1477328"/>
          </a:xfrm>
          <a:prstGeom prst="rect">
            <a:avLst/>
          </a:prstGeom>
          <a:noFill/>
        </p:spPr>
        <p:txBody>
          <a:bodyPr wrap="square" rtlCol="0">
            <a:spAutoFit/>
          </a:bodyPr>
          <a:lstStyle/>
          <a:p>
            <a:pPr marL="285750" indent="-285750">
              <a:buFont typeface="Arial" panose="020B0604020202020204" pitchFamily="34" charset="0"/>
              <a:buChar char="•"/>
            </a:pPr>
            <a:r>
              <a:rPr lang="en-US" dirty="0"/>
              <a:t>Our school-wide hybrid schedule will begin March 12</a:t>
            </a:r>
            <a:r>
              <a:rPr lang="en-US" baseline="30000" dirty="0"/>
              <a:t>th</a:t>
            </a:r>
            <a:r>
              <a:rPr lang="en-US" dirty="0"/>
              <a:t> from 9:35-4:05. </a:t>
            </a:r>
          </a:p>
          <a:p>
            <a:pPr marL="285750" indent="-285750">
              <a:buFont typeface="Arial" panose="020B0604020202020204" pitchFamily="34" charset="0"/>
              <a:buChar char="•"/>
            </a:pPr>
            <a:r>
              <a:rPr lang="en-US" dirty="0"/>
              <a:t>Scholars’ schedule will be re-posted on teachers Schoology Page prior to their hybrid transition.</a:t>
            </a:r>
          </a:p>
          <a:p>
            <a:endParaRPr lang="en-US" dirty="0"/>
          </a:p>
        </p:txBody>
      </p:sp>
    </p:spTree>
    <p:extLst>
      <p:ext uri="{BB962C8B-B14F-4D97-AF65-F5344CB8AC3E}">
        <p14:creationId xmlns:p14="http://schemas.microsoft.com/office/powerpoint/2010/main" val="40735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46988"/>
            <a:ext cx="8229600" cy="783849"/>
          </a:xfrm>
        </p:spPr>
        <p:txBody>
          <a:bodyPr>
            <a:normAutofit/>
          </a:bodyPr>
          <a:lstStyle/>
          <a:p>
            <a:r>
              <a:rPr lang="en-US" dirty="0">
                <a:latin typeface="Arial Black" panose="020B0A04020102020204" pitchFamily="34" charset="0"/>
              </a:rPr>
              <a:t>Important Contacts</a:t>
            </a:r>
          </a:p>
        </p:txBody>
      </p:sp>
      <p:sp>
        <p:nvSpPr>
          <p:cNvPr id="3" name="Content Placeholder 2"/>
          <p:cNvSpPr>
            <a:spLocks noGrp="1"/>
          </p:cNvSpPr>
          <p:nvPr>
            <p:ph idx="1"/>
          </p:nvPr>
        </p:nvSpPr>
        <p:spPr>
          <a:xfrm>
            <a:off x="565350" y="3058298"/>
            <a:ext cx="7612144" cy="3855563"/>
          </a:xfrm>
        </p:spPr>
        <p:txBody>
          <a:bodyPr vert="horz" lIns="91440" tIns="45720" rIns="91440" bIns="45720" rtlCol="0" anchor="t">
            <a:normAutofit/>
          </a:bodyPr>
          <a:lstStyle/>
          <a:p>
            <a:pPr marL="0" indent="0">
              <a:buNone/>
            </a:pPr>
            <a:endParaRPr lang="en-US" sz="2400" dirty="0">
              <a:solidFill>
                <a:srgbClr val="FF0000"/>
              </a:solidFill>
            </a:endParaRPr>
          </a:p>
          <a:p>
            <a:pPr marL="0" indent="0">
              <a:buNone/>
            </a:pPr>
            <a:r>
              <a:rPr lang="en-US" sz="2400" dirty="0">
                <a:solidFill>
                  <a:srgbClr val="FF0000"/>
                </a:solidFill>
              </a:rPr>
              <a:t>Susan Brunecz, Instructional Coach</a:t>
            </a:r>
          </a:p>
          <a:p>
            <a:pPr marL="0" indent="0">
              <a:buNone/>
            </a:pPr>
            <a:r>
              <a:rPr lang="en-US" sz="2400" dirty="0">
                <a:solidFill>
                  <a:srgbClr val="FF0000"/>
                </a:solidFill>
                <a:hlinkClick r:id="rId3"/>
              </a:rPr>
              <a:t>susan.brunecz@clevelandmetroschools.org</a:t>
            </a:r>
            <a:endParaRPr lang="en-US" sz="2400" dirty="0">
              <a:solidFill>
                <a:srgbClr val="FF0000"/>
              </a:solidFill>
            </a:endParaRPr>
          </a:p>
          <a:p>
            <a:pPr marL="0" indent="0">
              <a:buNone/>
            </a:pPr>
            <a:r>
              <a:rPr lang="en-US" sz="2400" dirty="0" err="1">
                <a:solidFill>
                  <a:srgbClr val="FF0000"/>
                </a:solidFill>
              </a:rPr>
              <a:t>Marlyn</a:t>
            </a:r>
            <a:r>
              <a:rPr lang="en-US" sz="2400" dirty="0">
                <a:solidFill>
                  <a:srgbClr val="FF0000"/>
                </a:solidFill>
              </a:rPr>
              <a:t> Morales, Bilingual Aide</a:t>
            </a:r>
          </a:p>
          <a:p>
            <a:pPr marL="0" indent="0">
              <a:buNone/>
            </a:pPr>
            <a:r>
              <a:rPr lang="en-US" sz="2400" dirty="0">
                <a:solidFill>
                  <a:srgbClr val="FF0000"/>
                </a:solidFill>
                <a:hlinkClick r:id="rId4"/>
              </a:rPr>
              <a:t>marlyn.morales@clevelandmetroschools.org</a:t>
            </a:r>
            <a:endParaRPr lang="en-US" sz="2400" dirty="0">
              <a:solidFill>
                <a:srgbClr val="FF0000"/>
              </a:solidFill>
            </a:endParaRPr>
          </a:p>
          <a:p>
            <a:pPr marL="0" indent="0">
              <a:buNone/>
            </a:pPr>
            <a:r>
              <a:rPr lang="en-US" sz="2400" dirty="0">
                <a:solidFill>
                  <a:srgbClr val="FF0000"/>
                </a:solidFill>
              </a:rPr>
              <a:t>Susan </a:t>
            </a:r>
            <a:r>
              <a:rPr lang="en-US" sz="2400" dirty="0" err="1">
                <a:solidFill>
                  <a:srgbClr val="FF0000"/>
                </a:solidFill>
              </a:rPr>
              <a:t>Sopko</a:t>
            </a:r>
            <a:r>
              <a:rPr lang="en-US" sz="2400" dirty="0">
                <a:solidFill>
                  <a:srgbClr val="FF0000"/>
                </a:solidFill>
              </a:rPr>
              <a:t>, Special Ed. Liaison</a:t>
            </a:r>
          </a:p>
          <a:p>
            <a:pPr marL="0" indent="0">
              <a:buNone/>
            </a:pPr>
            <a:r>
              <a:rPr lang="en-US" sz="2400" dirty="0">
                <a:solidFill>
                  <a:srgbClr val="FF0000"/>
                </a:solidFill>
                <a:hlinkClick r:id="rId5"/>
              </a:rPr>
              <a:t>susan.sopko@clevelandmetroschools.org</a:t>
            </a:r>
            <a:endParaRPr lang="en-US" sz="2400" dirty="0">
              <a:solidFill>
                <a:srgbClr val="FF0000"/>
              </a:solidFill>
            </a:endParaRPr>
          </a:p>
          <a:p>
            <a:pPr marL="0" indent="0">
              <a:buNone/>
            </a:pPr>
            <a:endParaRPr lang="en-US" sz="2400" dirty="0">
              <a:solidFill>
                <a:srgbClr val="FF0000"/>
              </a:solidFill>
            </a:endParaRPr>
          </a:p>
          <a:p>
            <a:pPr marL="0" indent="0">
              <a:buNone/>
            </a:pPr>
            <a:endParaRPr lang="en-US" sz="2400" dirty="0">
              <a:solidFill>
                <a:srgbClr val="FF0000"/>
              </a:solidFill>
            </a:endParaRPr>
          </a:p>
          <a:p>
            <a:pPr marL="0" indent="0">
              <a:buNone/>
            </a:pPr>
            <a:endParaRPr lang="en-US" sz="2400" dirty="0">
              <a:cs typeface="Calibri"/>
            </a:endParaRPr>
          </a:p>
        </p:txBody>
      </p:sp>
      <p:sp>
        <p:nvSpPr>
          <p:cNvPr id="4" name="TextBox 3">
            <a:extLst>
              <a:ext uri="{FF2B5EF4-FFF2-40B4-BE49-F238E27FC236}">
                <a16:creationId xmlns:a16="http://schemas.microsoft.com/office/drawing/2014/main" id="{D266AE08-A9B3-4812-A502-CCCEC7332A71}"/>
              </a:ext>
            </a:extLst>
          </p:cNvPr>
          <p:cNvSpPr txBox="1"/>
          <p:nvPr/>
        </p:nvSpPr>
        <p:spPr>
          <a:xfrm>
            <a:off x="1008791" y="1543825"/>
            <a:ext cx="6943541" cy="2092881"/>
          </a:xfrm>
          <a:prstGeom prst="rect">
            <a:avLst/>
          </a:prstGeom>
          <a:noFill/>
        </p:spPr>
        <p:txBody>
          <a:bodyPr wrap="square" rtlCol="0">
            <a:spAutoFit/>
          </a:bodyPr>
          <a:lstStyle/>
          <a:p>
            <a:pPr marL="0" indent="0" algn="ctr">
              <a:buNone/>
            </a:pPr>
            <a:r>
              <a:rPr lang="en-US" sz="2800" dirty="0" err="1">
                <a:solidFill>
                  <a:srgbClr val="FF0000"/>
                </a:solidFill>
              </a:rPr>
              <a:t>Courine</a:t>
            </a:r>
            <a:r>
              <a:rPr lang="en-US" sz="2800" dirty="0">
                <a:solidFill>
                  <a:srgbClr val="FF0000"/>
                </a:solidFill>
              </a:rPr>
              <a:t> Elias-</a:t>
            </a:r>
            <a:r>
              <a:rPr lang="en-US" sz="2800" dirty="0" err="1">
                <a:solidFill>
                  <a:srgbClr val="FF0000"/>
                </a:solidFill>
              </a:rPr>
              <a:t>Raffoul</a:t>
            </a:r>
            <a:r>
              <a:rPr lang="en-US" sz="2800" dirty="0">
                <a:solidFill>
                  <a:srgbClr val="FF0000"/>
                </a:solidFill>
              </a:rPr>
              <a:t>, Principal</a:t>
            </a:r>
          </a:p>
          <a:p>
            <a:pPr marL="0" indent="0" algn="ctr">
              <a:buNone/>
            </a:pPr>
            <a:r>
              <a:rPr lang="en-US" sz="2800" dirty="0">
                <a:solidFill>
                  <a:srgbClr val="FF0000"/>
                </a:solidFill>
                <a:hlinkClick r:id="rId6"/>
              </a:rPr>
              <a:t>courine.elias@clevelandmetroschools.org</a:t>
            </a:r>
            <a:endParaRPr lang="en-US" sz="2800" dirty="0">
              <a:solidFill>
                <a:srgbClr val="FF0000"/>
              </a:solidFill>
            </a:endParaRPr>
          </a:p>
          <a:p>
            <a:pPr marL="0" indent="0" algn="ctr">
              <a:buNone/>
            </a:pPr>
            <a:r>
              <a:rPr lang="en-US" sz="2800" dirty="0">
                <a:solidFill>
                  <a:srgbClr val="FF0000"/>
                </a:solidFill>
              </a:rPr>
              <a:t>Paul Dunbar Office:  216-838-7400</a:t>
            </a:r>
          </a:p>
          <a:p>
            <a:pPr marL="0" indent="0" algn="ctr">
              <a:buNone/>
            </a:pPr>
            <a:r>
              <a:rPr lang="en-US" sz="2800" dirty="0">
                <a:solidFill>
                  <a:srgbClr val="FF0000"/>
                </a:solidFill>
              </a:rPr>
              <a:t>Linda Register, Secretary</a:t>
            </a:r>
          </a:p>
          <a:p>
            <a:pPr algn="ctr"/>
            <a:endParaRPr lang="en-US" dirty="0"/>
          </a:p>
        </p:txBody>
      </p:sp>
    </p:spTree>
    <p:extLst>
      <p:ext uri="{BB962C8B-B14F-4D97-AF65-F5344CB8AC3E}">
        <p14:creationId xmlns:p14="http://schemas.microsoft.com/office/powerpoint/2010/main" val="3739168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1928</Words>
  <Application>Microsoft Office PowerPoint</Application>
  <PresentationFormat>On-screen Show (4:3)</PresentationFormat>
  <Paragraphs>203</Paragraphs>
  <Slides>28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Black</vt:lpstr>
      <vt:lpstr>Calibri</vt:lpstr>
      <vt:lpstr>Work Sans</vt:lpstr>
      <vt:lpstr>Office Theme</vt:lpstr>
      <vt:lpstr>Transition to Hybrid Learning Orientation</vt:lpstr>
      <vt:lpstr>Welcome Back!</vt:lpstr>
      <vt:lpstr>Our Priorities</vt:lpstr>
      <vt:lpstr>PowerPoint Presentation</vt:lpstr>
      <vt:lpstr>OPT out Information</vt:lpstr>
      <vt:lpstr>Hybrid Learning Schedules</vt:lpstr>
      <vt:lpstr>PowerPoint Presentation</vt:lpstr>
      <vt:lpstr>PowerPoint Presentation</vt:lpstr>
      <vt:lpstr>Important Contacts</vt:lpstr>
      <vt:lpstr>Other Important Numbers</vt:lpstr>
      <vt:lpstr>Update Your  Contact Information</vt:lpstr>
      <vt:lpstr>School Hours and Visitation Procedures</vt:lpstr>
      <vt:lpstr>For the Safety of Everyone</vt:lpstr>
      <vt:lpstr>Arrival </vt:lpstr>
      <vt:lpstr>Dismissal</vt:lpstr>
      <vt:lpstr>Getting Ready for School</vt:lpstr>
      <vt:lpstr>Getting Ready for School</vt:lpstr>
      <vt:lpstr>Healthy &amp; Safety</vt:lpstr>
      <vt:lpstr>What Students Can Expect</vt:lpstr>
      <vt:lpstr>What Families Can Expect</vt:lpstr>
      <vt:lpstr>What Families Can Expect</vt:lpstr>
      <vt:lpstr>School Supplies and Materials</vt:lpstr>
      <vt:lpstr>Supporting Your Scholar’s Hybrid Learning</vt:lpstr>
      <vt:lpstr>Supporting Your Scholar’s Social Emotional Wellness </vt:lpstr>
      <vt:lpstr>Meal Distribution</vt:lpstr>
      <vt:lpstr>Transportation</vt:lpstr>
      <vt:lpstr>Transportation - RTA</vt:lpstr>
      <vt:lpstr> Thank you for attending!  Please do not hesitate to contact the school with any questions or concerns.   </vt:lpstr>
    </vt:vector>
  </TitlesOfParts>
  <Company>Cleveland Metropolitan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dc:title>
  <dc:creator>Lynn Schroeder</dc:creator>
  <cp:lastModifiedBy>Elias, Courine</cp:lastModifiedBy>
  <cp:revision>76</cp:revision>
  <dcterms:created xsi:type="dcterms:W3CDTF">2018-01-22T16:20:05Z</dcterms:created>
  <dcterms:modified xsi:type="dcterms:W3CDTF">2021-03-09T20:43:24Z</dcterms:modified>
</cp:coreProperties>
</file>